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
  </p:notesMasterIdLst>
  <p:sldIdLst>
    <p:sldId id="256" r:id="rId3"/>
    <p:sldId id="257" r:id="rId4"/>
    <p:sldId id="263" r:id="rId5"/>
    <p:sldId id="285" r:id="rId6"/>
    <p:sldId id="275" r:id="rId8"/>
    <p:sldId id="261" r:id="rId9"/>
    <p:sldId id="265" r:id="rId10"/>
    <p:sldId id="300" r:id="rId11"/>
    <p:sldId id="267" r:id="rId12"/>
    <p:sldId id="270" r:id="rId13"/>
    <p:sldId id="276" r:id="rId14"/>
    <p:sldId id="260" r:id="rId15"/>
    <p:sldId id="277" r:id="rId1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showPr>
  <p:clrMru>
    <a:srgbClr val="3828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002" autoAdjust="0"/>
  </p:normalViewPr>
  <p:slideViewPr>
    <p:cSldViewPr snapToGrid="0" showGuides="1">
      <p:cViewPr varScale="1">
        <p:scale>
          <a:sx n="109" d="100"/>
          <a:sy n="109" d="100"/>
        </p:scale>
        <p:origin x="594" y="84"/>
      </p:cViewPr>
      <p:guideLst>
        <p:guide orient="horz" pos="2217"/>
        <p:guide pos="2945"/>
        <p:guide pos="4407"/>
        <p:guide orient="horz" pos="387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l">
              <a:lnSpc>
                <a:spcPct val="130000"/>
              </a:lnSpc>
            </a:pPr>
            <a:r>
              <a:rPr lang="zh-CN" altLang="en-US" dirty="0" smtClean="0">
                <a:latin typeface="Arial" panose="02080604020202020204" charset="0"/>
                <a:ea typeface="微软雅黑" panose="020B0503020204020204" pitchFamily="34" charset="-122"/>
                <a:sym typeface="+mn-ea"/>
              </a:rPr>
              <a:t>备注：：文字说明：  数据通信传输</a:t>
            </a:r>
            <a:endParaRPr lang="zh-CN" altLang="en-US" dirty="0" smtClean="0">
              <a:latin typeface="Arial" panose="02080604020202020204" charset="0"/>
              <a:ea typeface="微软雅黑" panose="020B0503020204020204" pitchFamily="34" charset="-122"/>
            </a:endParaRPr>
          </a:p>
          <a:p>
            <a:pPr algn="l">
              <a:lnSpc>
                <a:spcPct val="130000"/>
              </a:lnSpc>
            </a:pPr>
            <a:r>
              <a:rPr lang="zh-CN" altLang="en-US" dirty="0" smtClean="0">
                <a:latin typeface="Arial" panose="02080604020202020204" charset="0"/>
                <a:ea typeface="微软雅黑" panose="020B0503020204020204" pitchFamily="34" charset="-122"/>
                <a:sym typeface="+mn-ea"/>
              </a:rPr>
              <a:t>利用嵌入式蓝牙模块实现和Android手机APP的通信，并利用手机和嵌入式设备进行蓝牙配对实现数据的相互传输，</a:t>
            </a:r>
            <a:endParaRPr lang="zh-CN" altLang="en-US" dirty="0" smtClean="0">
              <a:latin typeface="Arial" panose="02080604020202020204" charset="0"/>
              <a:ea typeface="微软雅黑" panose="020B0503020204020204" pitchFamily="34" charset="-122"/>
              <a:sym typeface="+mn-ea"/>
            </a:endParaRPr>
          </a:p>
          <a:p>
            <a:pPr algn="l">
              <a:lnSpc>
                <a:spcPct val="130000"/>
              </a:lnSpc>
            </a:pPr>
            <a:r>
              <a:rPr lang="zh-CN" altLang="en-US" dirty="0" smtClean="0">
                <a:latin typeface="Arial" panose="02080604020202020204" charset="0"/>
                <a:ea typeface="微软雅黑" panose="020B0503020204020204" pitchFamily="34" charset="-122"/>
                <a:sym typeface="+mn-ea"/>
              </a:rPr>
              <a:t>从而达到数据的交换的目的，然后手机利用无线网络访问系统后台的数据库，将有用的数据长期保存在数据库中，</a:t>
            </a:r>
            <a:endParaRPr lang="zh-CN" altLang="en-US" dirty="0" smtClean="0">
              <a:latin typeface="Arial" panose="02080604020202020204" charset="0"/>
              <a:ea typeface="微软雅黑" panose="020B0503020204020204" pitchFamily="34" charset="-122"/>
              <a:sym typeface="+mn-ea"/>
            </a:endParaRPr>
          </a:p>
          <a:p>
            <a:pPr algn="l">
              <a:lnSpc>
                <a:spcPct val="130000"/>
              </a:lnSpc>
            </a:pPr>
            <a:r>
              <a:rPr lang="zh-CN" altLang="en-US" dirty="0" smtClean="0">
                <a:latin typeface="Arial" panose="02080604020202020204" charset="0"/>
                <a:ea typeface="微软雅黑" panose="020B0503020204020204" pitchFamily="34" charset="-122"/>
                <a:sym typeface="+mn-ea"/>
              </a:rPr>
              <a:t>以供用户查看数据，微信公众号可以直接访问后台数据库，查看相关的数据。</a:t>
            </a:r>
            <a:endParaRPr lang="zh-CN" altLang="en-US" dirty="0" smtClean="0">
              <a:latin typeface="Arial" panose="02080604020202020204" charset="0"/>
              <a:ea typeface="微软雅黑" panose="020B0503020204020204" pitchFamily="34" charset="-122"/>
              <a:sym typeface="+mn-ea"/>
            </a:endParaRPr>
          </a:p>
          <a:p>
            <a:pPr algn="l">
              <a:lnSpc>
                <a:spcPct val="130000"/>
              </a:lnSpc>
            </a:pPr>
            <a:r>
              <a:rPr lang="zh-CN" altLang="en-US">
                <a:sym typeface="+mn-ea"/>
              </a:rPr>
              <a:t>“教你戒烟的打火机”由嵌入式打火机、戒烟APP、微信公众号以及后台服务器组成。</a:t>
            </a:r>
            <a:endParaRPr lang="zh-CN" altLang="en-US">
              <a:sym typeface="+mn-ea"/>
            </a:endParaRPr>
          </a:p>
          <a:p>
            <a:pPr algn="l">
              <a:lnSpc>
                <a:spcPct val="130000"/>
              </a:lnSpc>
            </a:pPr>
            <a:r>
              <a:rPr lang="zh-CN" altLang="en-US">
                <a:sym typeface="+mn-ea"/>
              </a:rPr>
              <a:t>嵌入式打火机利用嵌入式蓝牙模块实现与手机端的双向通信。“教你戒烟的打火机”</a:t>
            </a:r>
            <a:endParaRPr lang="zh-CN" altLang="en-US">
              <a:sym typeface="+mn-ea"/>
            </a:endParaRPr>
          </a:p>
          <a:p>
            <a:pPr algn="l">
              <a:lnSpc>
                <a:spcPct val="130000"/>
              </a:lnSpc>
            </a:pPr>
            <a:r>
              <a:rPr lang="zh-CN" altLang="en-US">
                <a:sym typeface="+mn-ea"/>
              </a:rPr>
              <a:t>在硬件方面实现点火次数的控制，检测环境中的可燃气体浓度，在浓度超标时限制打火机的使用，</a:t>
            </a:r>
            <a:endParaRPr lang="zh-CN" altLang="en-US">
              <a:sym typeface="+mn-ea"/>
            </a:endParaRPr>
          </a:p>
          <a:p>
            <a:pPr algn="l">
              <a:lnSpc>
                <a:spcPct val="130000"/>
              </a:lnSpc>
            </a:pPr>
            <a:r>
              <a:rPr lang="zh-CN" altLang="en-US">
                <a:sym typeface="+mn-ea"/>
              </a:rPr>
              <a:t>并通过打火机显示等功能。软件方面则可以为用户制定专属戒烟计划，将数据同步到手机端，</a:t>
            </a:r>
            <a:endParaRPr lang="zh-CN" altLang="en-US">
              <a:sym typeface="+mn-ea"/>
            </a:endParaRPr>
          </a:p>
          <a:p>
            <a:pPr algn="l">
              <a:lnSpc>
                <a:spcPct val="130000"/>
              </a:lnSpc>
            </a:pPr>
            <a:r>
              <a:rPr lang="zh-CN" altLang="en-US">
                <a:sym typeface="+mn-ea"/>
              </a:rPr>
              <a:t>使用户利用手机端查看自己的戒烟计划以及具体实施情况并进行分享，让用户可以通过手机端看到全国使用该产品的戒烟排行榜，系统也将会根据制定计划和实施结果进行排名，用户之间可以相互赠送吸烟次数，也可以分享微信朋友圈分享戒烟过程和心得。希望将来可以自己画电路图，而不是采用模块拼接的方式组装打火机，从而减小打火机的面积。</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l">
              <a:lnSpc>
                <a:spcPct val="130000"/>
              </a:lnSpc>
            </a:pPr>
            <a:r>
              <a:rPr lang="zh-CN" altLang="en-US" dirty="0" smtClean="0">
                <a:latin typeface="Arial" panose="02080604020202020204" charset="0"/>
                <a:ea typeface="微软雅黑" panose="020B0503020204020204" pitchFamily="34" charset="-122"/>
                <a:sym typeface="+mn-ea"/>
              </a:rPr>
              <a:t>利用嵌入式蓝牙模块实现和Android手机APP的通信，并利用手机和嵌入式设备进行蓝牙配对实现数据的相互传输，</a:t>
            </a:r>
            <a:endParaRPr lang="zh-CN" altLang="en-US" dirty="0" smtClean="0">
              <a:latin typeface="Arial" panose="02080604020202020204" charset="0"/>
              <a:ea typeface="微软雅黑" panose="020B0503020204020204" pitchFamily="34" charset="-122"/>
              <a:sym typeface="+mn-ea"/>
            </a:endParaRPr>
          </a:p>
          <a:p>
            <a:pPr algn="l">
              <a:lnSpc>
                <a:spcPct val="130000"/>
              </a:lnSpc>
            </a:pPr>
            <a:r>
              <a:rPr lang="zh-CN" altLang="en-US" dirty="0" smtClean="0">
                <a:latin typeface="Arial" panose="02080604020202020204" charset="0"/>
                <a:ea typeface="微软雅黑" panose="020B0503020204020204" pitchFamily="34" charset="-122"/>
                <a:sym typeface="+mn-ea"/>
              </a:rPr>
              <a:t>从而达到数据的交换的目的，然后手机利用无线网络访问系统后台的数据库，将有用的数据长期保存在数据库中，</a:t>
            </a:r>
            <a:endParaRPr lang="zh-CN" altLang="en-US" dirty="0" smtClean="0">
              <a:latin typeface="Arial" panose="02080604020202020204" charset="0"/>
              <a:ea typeface="微软雅黑" panose="020B0503020204020204" pitchFamily="34" charset="-122"/>
              <a:sym typeface="+mn-ea"/>
            </a:endParaRPr>
          </a:p>
          <a:p>
            <a:pPr algn="l">
              <a:lnSpc>
                <a:spcPct val="130000"/>
              </a:lnSpc>
            </a:pPr>
            <a:r>
              <a:rPr lang="zh-CN" altLang="en-US" dirty="0" smtClean="0">
                <a:latin typeface="Arial" panose="02080604020202020204" charset="0"/>
                <a:ea typeface="微软雅黑" panose="020B0503020204020204" pitchFamily="34" charset="-122"/>
                <a:sym typeface="+mn-ea"/>
              </a:rPr>
              <a:t>以供用户查看数据，微信公众号可以直接访问后台数据库，查看相关的数据。</a:t>
            </a:r>
            <a:endParaRPr lang="zh-CN" altLang="en-US" dirty="0" smtClean="0">
              <a:latin typeface="Arial" panose="02080604020202020204" charset="0"/>
              <a:ea typeface="微软雅黑" panose="020B0503020204020204" pitchFamily="34" charset="-122"/>
              <a:sym typeface="+mn-ea"/>
            </a:endParaRPr>
          </a:p>
          <a:p>
            <a:pPr algn="l">
              <a:lnSpc>
                <a:spcPct val="130000"/>
              </a:lnSpc>
            </a:pPr>
            <a:r>
              <a:rPr lang="zh-CN" altLang="en-US">
                <a:sym typeface="+mn-ea"/>
              </a:rPr>
              <a:t>“教你戒烟的打火机”由嵌入式打火机、戒烟APP、微信公众号以及后台服务器组成。</a:t>
            </a:r>
            <a:endParaRPr lang="zh-CN" altLang="en-US">
              <a:sym typeface="+mn-ea"/>
            </a:endParaRPr>
          </a:p>
          <a:p>
            <a:pPr algn="l">
              <a:lnSpc>
                <a:spcPct val="130000"/>
              </a:lnSpc>
            </a:pPr>
            <a:r>
              <a:rPr lang="zh-CN" altLang="en-US">
                <a:sym typeface="+mn-ea"/>
              </a:rPr>
              <a:t>嵌入式打火机利用嵌入式蓝牙模块实现与手机端的双向通信。“教你戒烟的打火机”</a:t>
            </a:r>
            <a:endParaRPr lang="zh-CN" altLang="en-US">
              <a:sym typeface="+mn-ea"/>
            </a:endParaRPr>
          </a:p>
          <a:p>
            <a:pPr algn="l">
              <a:lnSpc>
                <a:spcPct val="130000"/>
              </a:lnSpc>
            </a:pPr>
            <a:r>
              <a:rPr lang="zh-CN" altLang="en-US">
                <a:sym typeface="+mn-ea"/>
              </a:rPr>
              <a:t>在硬件方面实现点火次数的控制，检测环境中的可燃气体浓度，在浓度超标时限制打火机的使用，</a:t>
            </a:r>
            <a:endParaRPr lang="zh-CN" altLang="en-US">
              <a:sym typeface="+mn-ea"/>
            </a:endParaRPr>
          </a:p>
          <a:p>
            <a:pPr algn="l">
              <a:lnSpc>
                <a:spcPct val="130000"/>
              </a:lnSpc>
            </a:pPr>
            <a:r>
              <a:rPr lang="zh-CN" altLang="en-US">
                <a:sym typeface="+mn-ea"/>
              </a:rPr>
              <a:t>并通过打火机显示等功能。软件方面则可以为用户制定专属戒烟计划，将数据同步到手机端，</a:t>
            </a:r>
            <a:endParaRPr lang="zh-CN" altLang="en-US">
              <a:sym typeface="+mn-ea"/>
            </a:endParaRPr>
          </a:p>
          <a:p>
            <a:pPr algn="l">
              <a:lnSpc>
                <a:spcPct val="130000"/>
              </a:lnSpc>
            </a:pPr>
            <a:r>
              <a:rPr lang="zh-CN" altLang="en-US">
                <a:sym typeface="+mn-ea"/>
              </a:rPr>
              <a:t>使用户利用手机端查看自己的戒烟计划以及具体实施情况并进行分享，让用户可以通过手机端看到全国使用该产品的戒烟排行榜，系统也将会根据制定计划和实施结果进行排名，用户之间可以相互赠送吸烟次数，也可以分享微信朋友圈分享戒烟过程和心得。希望将来可以自己画电路图，而不是采用模块拼接的方式组装打火机，从而减小打火机的面积。</a:t>
            </a:r>
            <a:endParaRPr lang="zh-CN" altLang="en-US"/>
          </a:p>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sym typeface="+mn-ea"/>
              </a:rPr>
              <a:t>   </a:t>
            </a:r>
            <a:r>
              <a:rPr lang="zh-CN" altLang="en-US">
                <a:sym typeface="+mn-ea"/>
              </a:rPr>
              <a:t>、、、不需要。。。备注查看：手机端：主要是APP应用和微信客户端，手机端App基于android平台的开发，主要含有蓝牙服务，微信公众号端主要是基于java web语言开发。</a:t>
            </a:r>
            <a:endParaRPr lang="zh-CN" altLang="en-US">
              <a:sym typeface="+mn-ea"/>
            </a:endParaRPr>
          </a:p>
          <a:p>
            <a:endParaRPr lang="zh-CN" altLang="en-US">
              <a:sym typeface="+mn-ea"/>
            </a:endParaRPr>
          </a:p>
          <a:p>
            <a:r>
              <a:rPr lang="zh-CN" altLang="en-US">
                <a:sym typeface="+mn-ea"/>
              </a:rPr>
              <a:t>1</a:t>
            </a:r>
            <a:r>
              <a:rPr lang="en-US" altLang="zh-CN">
                <a:sym typeface="+mn-ea"/>
              </a:rPr>
              <a:t>.</a:t>
            </a:r>
            <a:r>
              <a:rPr lang="zh-CN" altLang="en-US">
                <a:sym typeface="+mn-ea"/>
              </a:rPr>
              <a:t>查看数据分析</a:t>
            </a:r>
            <a:endParaRPr lang="zh-CN" altLang="en-US">
              <a:sym typeface="+mn-ea"/>
            </a:endParaRPr>
          </a:p>
          <a:p>
            <a:r>
              <a:rPr lang="en-US" altLang="zh-CN">
                <a:sym typeface="+mn-ea"/>
              </a:rPr>
              <a:t>2.</a:t>
            </a:r>
            <a:r>
              <a:rPr lang="zh-CN" altLang="en-US">
                <a:sym typeface="+mn-ea"/>
              </a:rPr>
              <a:t>制定吸烟计划</a:t>
            </a:r>
            <a:endParaRPr lang="zh-CN" altLang="en-US">
              <a:sym typeface="+mn-ea"/>
            </a:endParaRPr>
          </a:p>
          <a:p>
            <a:r>
              <a:rPr lang="en-US" altLang="zh-CN">
                <a:sym typeface="+mn-ea"/>
              </a:rPr>
              <a:t>3.</a:t>
            </a:r>
            <a:r>
              <a:rPr lang="zh-CN" altLang="en-US">
                <a:sym typeface="+mn-ea"/>
              </a:rPr>
              <a:t>新闻消息推送</a:t>
            </a:r>
            <a:endParaRPr lang="zh-CN" altLang="en-US">
              <a:sym typeface="+mn-ea"/>
            </a:endParaRPr>
          </a:p>
          <a:p>
            <a:r>
              <a:rPr lang="en-US" altLang="zh-CN">
                <a:sym typeface="+mn-ea"/>
              </a:rPr>
              <a:t>4.</a:t>
            </a:r>
            <a:r>
              <a:rPr lang="zh-CN" altLang="en-US">
                <a:sym typeface="+mn-ea"/>
              </a:rPr>
              <a:t>控制数据</a:t>
            </a:r>
            <a:endParaRPr lang="zh-CN" altLang="en-US">
              <a:sym typeface="+mn-ea"/>
            </a:endParaRPr>
          </a:p>
          <a:p>
            <a:r>
              <a:rPr lang="en-US" altLang="zh-CN">
                <a:sym typeface="+mn-ea"/>
              </a:rPr>
              <a:t>5.</a:t>
            </a:r>
            <a:r>
              <a:rPr lang="zh-CN" altLang="en-US">
                <a:sym typeface="+mn-ea"/>
              </a:rPr>
              <a:t>数据查询及分享</a:t>
            </a:r>
            <a:endParaRPr lang="zh-CN" altLang="en-US">
              <a:sym typeface="+mn-ea"/>
            </a:endParaRPr>
          </a:p>
          <a:p>
            <a:r>
              <a:rPr lang="en-US" altLang="zh-CN">
                <a:sym typeface="+mn-ea"/>
              </a:rPr>
              <a:t>6.</a:t>
            </a:r>
            <a:r>
              <a:rPr lang="zh-CN" altLang="en-US">
                <a:sym typeface="+mn-ea"/>
              </a:rPr>
              <a:t>赠送吸烟的次数</a:t>
            </a:r>
            <a:endParaRPr lang="zh-CN" altLang="en-US">
              <a:sym typeface="+mn-ea"/>
            </a:endParaRPr>
          </a:p>
          <a:p>
            <a:r>
              <a:rPr lang="en-US" altLang="zh-CN">
                <a:sym typeface="+mn-ea"/>
              </a:rPr>
              <a:t>7.</a:t>
            </a:r>
            <a:r>
              <a:rPr lang="zh-CN" altLang="en-US">
                <a:sym typeface="+mn-ea"/>
              </a:rPr>
              <a:t>戒烟排行榜</a:t>
            </a:r>
            <a:endParaRPr lang="zh-CN" altLang="en-US"/>
          </a:p>
          <a:p>
            <a:r>
              <a:rPr lang="en-US" altLang="zh-CN">
                <a:sym typeface="+mn-ea"/>
              </a:rPr>
              <a:t>8.</a:t>
            </a:r>
            <a:r>
              <a:rPr lang="zh-CN" altLang="en-US">
                <a:sym typeface="+mn-ea"/>
              </a:rPr>
              <a:t>智能提醒功能 </a:t>
            </a:r>
            <a:endParaRPr lang="zh-CN" altLang="en-US">
              <a:sym typeface="+mn-ea"/>
            </a:endParaRPr>
          </a:p>
          <a:p>
            <a:endParaRPr lang="zh-CN" altLang="en-US"/>
          </a:p>
          <a:p>
            <a:r>
              <a:rPr lang="zh-CN" altLang="en-US">
                <a:sym typeface="+mn-ea"/>
              </a:rPr>
              <a:t>微信公众号端：</a:t>
            </a:r>
            <a:endParaRPr lang="zh-CN" altLang="en-US">
              <a:sym typeface="+mn-ea"/>
            </a:endParaRPr>
          </a:p>
          <a:p>
            <a:r>
              <a:rPr lang="en-US" altLang="zh-CN">
                <a:sym typeface="+mn-ea"/>
              </a:rPr>
              <a:t>1.</a:t>
            </a:r>
            <a:r>
              <a:rPr lang="zh-CN" altLang="en-US">
                <a:sym typeface="+mn-ea"/>
              </a:rPr>
              <a:t>查看吸烟数据</a:t>
            </a:r>
            <a:endParaRPr lang="zh-CN" altLang="en-US">
              <a:sym typeface="+mn-ea"/>
            </a:endParaRPr>
          </a:p>
          <a:p>
            <a:r>
              <a:rPr lang="en-US" altLang="zh-CN">
                <a:sym typeface="+mn-ea"/>
              </a:rPr>
              <a:t>2.</a:t>
            </a:r>
            <a:r>
              <a:rPr lang="zh-CN" altLang="en-US">
                <a:sym typeface="+mn-ea"/>
              </a:rPr>
              <a:t>制定吸烟计划                </a:t>
            </a:r>
            <a:endParaRPr lang="en-US" altLang="zh-CN">
              <a:sym typeface="+mn-ea"/>
            </a:endParaRPr>
          </a:p>
          <a:p>
            <a:r>
              <a:rPr lang="en-US" altLang="zh-CN">
                <a:sym typeface="+mn-ea"/>
              </a:rPr>
              <a:t>3.</a:t>
            </a:r>
            <a:r>
              <a:rPr lang="zh-CN" altLang="en-US">
                <a:sym typeface="+mn-ea"/>
              </a:rPr>
              <a:t>新闻消息推送</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硬件主要由控制和通信模块、点火器模块、显示模块和气体检测模块组成。其中硬件采用</a:t>
            </a:r>
            <a:r>
              <a:rPr lang="en-US" altLang="zh-CN">
                <a:sym typeface="+mn-ea"/>
              </a:rPr>
              <a:t>TI</a:t>
            </a:r>
            <a:r>
              <a:rPr lang="zh-CN" altLang="en-US">
                <a:sym typeface="+mn-ea"/>
              </a:rPr>
              <a:t>提供的CC2541芯片以及TTP223电容式触摸开关、点火装置、OLED显示屏和MQ-2气体传感器。</a:t>
            </a:r>
            <a:endParaRPr lang="zh-CN" altLang="en-US">
              <a:sym typeface="+mn-ea"/>
            </a:endParaRPr>
          </a:p>
          <a:p>
            <a:endParaRPr lang="zh-CN" altLang="en-US">
              <a:sym typeface="+mn-ea"/>
            </a:endParaRPr>
          </a:p>
          <a:p>
            <a:endParaRPr lang="zh-CN" altLang="en-US">
              <a:sym typeface="+mn-ea"/>
            </a:endParaRPr>
          </a:p>
          <a:p>
            <a:r>
              <a:rPr lang="zh-CN" altLang="en-US">
                <a:sym typeface="+mn-ea"/>
              </a:rPr>
              <a:t>、、、、、、、打火机端：</a:t>
            </a:r>
            <a:endParaRPr lang="zh-CN" altLang="en-US"/>
          </a:p>
          <a:p>
            <a:r>
              <a:rPr lang="zh-CN" altLang="en-US">
                <a:sym typeface="+mn-ea"/>
              </a:rPr>
              <a:t>1.点火次数控制</a:t>
            </a:r>
            <a:endParaRPr lang="zh-CN" altLang="en-US"/>
          </a:p>
          <a:p>
            <a:r>
              <a:rPr lang="zh-CN" altLang="en-US">
                <a:sym typeface="+mn-ea"/>
              </a:rPr>
              <a:t>2.统计显示功能</a:t>
            </a:r>
            <a:endParaRPr lang="zh-CN" altLang="en-US"/>
          </a:p>
          <a:p>
            <a:r>
              <a:rPr lang="en-US" altLang="zh-CN">
                <a:sym typeface="+mn-ea"/>
              </a:rPr>
              <a:t>3</a:t>
            </a:r>
            <a:r>
              <a:rPr lang="zh-CN" altLang="en-US">
                <a:sym typeface="+mn-ea"/>
              </a:rPr>
              <a:t>.危险环境限制打火</a:t>
            </a:r>
            <a:endParaRPr lang="zh-CN" altLang="en-US">
              <a:sym typeface="+mn-ea"/>
            </a:endParaRPr>
          </a:p>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666BB71-F246-48FE-8120-52F9D03CA88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DB12F21-99BD-4F85-A7AE-95BD87BF1130}"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66BB71-F246-48FE-8120-52F9D03CA88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DB12F21-99BD-4F85-A7AE-95BD87BF1130}"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66BB71-F246-48FE-8120-52F9D03CA88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DB12F21-99BD-4F85-A7AE-95BD87BF1130}"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66BB71-F246-48FE-8120-52F9D03CA88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DB12F21-99BD-4F85-A7AE-95BD87BF1130}"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666BB71-F246-48FE-8120-52F9D03CA88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DB12F21-99BD-4F85-A7AE-95BD87BF1130}"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666BB71-F246-48FE-8120-52F9D03CA88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DB12F21-99BD-4F85-A7AE-95BD87BF1130}"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29841" y="2505075"/>
            <a:ext cx="3868340"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29150" y="2505075"/>
            <a:ext cx="3887391"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666BB71-F246-48FE-8120-52F9D03CA88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DB12F21-99BD-4F85-A7AE-95BD87BF1130}"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666BB71-F246-48FE-8120-52F9D03CA88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DB12F21-99BD-4F85-A7AE-95BD87BF1130}"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666BB71-F246-48FE-8120-52F9D03CA88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DB12F21-99BD-4F85-A7AE-95BD87BF1130}"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666BB71-F246-48FE-8120-52F9D03CA88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DB12F21-99BD-4F85-A7AE-95BD87BF1130}"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666BB71-F246-48FE-8120-52F9D03CA88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DB12F21-99BD-4F85-A7AE-95BD87BF1130}"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ea typeface="方正兰亭细黑_GBK" panose="02000000000000000000" pitchFamily="2" charset="-122"/>
              </a:defRPr>
            </a:lvl1pPr>
          </a:lstStyle>
          <a:p>
            <a:fld id="{D666BB71-F246-48FE-8120-52F9D03CA880}" type="datetimeFigureOut">
              <a:rPr lang="zh-CN" altLang="en-US" smtClean="0"/>
            </a:fld>
            <a:endParaRPr lang="zh-CN" altLang="en-US" dirty="0"/>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ea typeface="方正兰亭细黑_GBK" panose="02000000000000000000" pitchFamily="2" charset="-122"/>
              </a:defRPr>
            </a:lvl1pPr>
          </a:lstStyle>
          <a:p>
            <a:endParaRPr lang="zh-CN" altLang="en-US" dirty="0"/>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ea typeface="方正兰亭细黑_GBK" panose="02000000000000000000" pitchFamily="2" charset="-122"/>
              </a:defRPr>
            </a:lvl1pPr>
          </a:lstStyle>
          <a:p>
            <a:fld id="{DDB12F21-99BD-4F85-A7AE-95BD87BF1130}" type="slidenum">
              <a:rPr lang="zh-CN" altLang="en-US" smtClean="0"/>
            </a:fld>
            <a:endParaRPr lang="zh-CN" altLang="en-US" dirty="0"/>
          </a:p>
        </p:txBody>
      </p:sp>
      <p:sp>
        <p:nvSpPr>
          <p:cNvPr id="7" name="矩形 6"/>
          <p:cNvSpPr/>
          <p:nvPr userDrawn="1"/>
        </p:nvSpPr>
        <p:spPr>
          <a:xfrm>
            <a:off x="0" y="0"/>
            <a:ext cx="9144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方正兰亭细黑_GBK" panose="02000000000000000000" pitchFamily="2" charset="-122"/>
          <a:cs typeface="+mj-cs"/>
        </a:defRPr>
      </a:lvl1pPr>
    </p:titleStyle>
    <p:body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方正兰亭细黑_GBK" panose="02000000000000000000" pitchFamily="2" charset="-122"/>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方正兰亭细黑_GBK" panose="02000000000000000000" pitchFamily="2" charset="-122"/>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方正兰亭细黑_GBK" panose="02000000000000000000" pitchFamily="2" charset="-122"/>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方正兰亭细黑_GBK" panose="02000000000000000000" pitchFamily="2" charset="-122"/>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方正兰亭细黑_GBK" panose="02000000000000000000" pitchFamily="2" charset="-122"/>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1.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8.wmf"/><Relationship Id="rId1"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image" Target="../media/image9.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等腰三角形 6"/>
          <p:cNvSpPr/>
          <p:nvPr/>
        </p:nvSpPr>
        <p:spPr>
          <a:xfrm rot="900000">
            <a:off x="1368370" y="-426437"/>
            <a:ext cx="6896764" cy="5945486"/>
          </a:xfrm>
          <a:prstGeom prst="triangl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sp>
        <p:nvSpPr>
          <p:cNvPr id="8" name="等腰三角形 7"/>
          <p:cNvSpPr/>
          <p:nvPr/>
        </p:nvSpPr>
        <p:spPr>
          <a:xfrm rot="18900000">
            <a:off x="476375" y="-440566"/>
            <a:ext cx="6896764" cy="5945486"/>
          </a:xfrm>
          <a:prstGeom prst="triangl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596139" y="5034083"/>
            <a:ext cx="441256" cy="633467"/>
          </a:xfrm>
          <a:prstGeom prst="rect">
            <a:avLst/>
          </a:prstGeom>
        </p:spPr>
      </p:pic>
      <p:sp>
        <p:nvSpPr>
          <p:cNvPr id="13" name="文本框 12"/>
          <p:cNvSpPr txBox="1"/>
          <p:nvPr/>
        </p:nvSpPr>
        <p:spPr>
          <a:xfrm>
            <a:off x="5266055" y="4875530"/>
            <a:ext cx="3872230" cy="502920"/>
          </a:xfrm>
          <a:prstGeom prst="rect">
            <a:avLst/>
          </a:prstGeom>
          <a:noFill/>
        </p:spPr>
        <p:txBody>
          <a:bodyPr wrap="square" rtlCol="0">
            <a:spAutoFit/>
          </a:bodyPr>
          <a:lstStyle/>
          <a:p>
            <a:pPr algn="l">
              <a:lnSpc>
                <a:spcPct val="150000"/>
              </a:lnSpc>
              <a:defRPr/>
            </a:pPr>
            <a:r>
              <a:rPr lang="x-none" altLang="da-DK" dirty="0" smtClean="0">
                <a:latin typeface="宋体" panose="02010600030101010101" pitchFamily="2" charset="-122"/>
                <a:ea typeface="宋体" panose="02010600030101010101" pitchFamily="2" charset="-122"/>
                <a:sym typeface="+mn-ea"/>
              </a:rPr>
              <a:t>SDingBa.Xiongl</a:t>
            </a:r>
            <a:endParaRPr lang="zh-CN" altLang="en-US" dirty="0" smtClean="0">
              <a:latin typeface="宋体" panose="02010600030101010101" pitchFamily="2" charset="-122"/>
              <a:ea typeface="宋体" panose="02010600030101010101" pitchFamily="2" charset="-122"/>
            </a:endParaRPr>
          </a:p>
        </p:txBody>
      </p:sp>
      <p:sp>
        <p:nvSpPr>
          <p:cNvPr id="5" name="矩形 4"/>
          <p:cNvSpPr/>
          <p:nvPr/>
        </p:nvSpPr>
        <p:spPr>
          <a:xfrm>
            <a:off x="1827530" y="2606040"/>
            <a:ext cx="5694680" cy="914400"/>
          </a:xfrm>
          <a:prstGeom prst="rect">
            <a:avLst/>
          </a:prstGeom>
          <a:noFill/>
          <a:ln>
            <a:noFill/>
          </a:ln>
        </p:spPr>
        <p:txBody>
          <a:bodyPr wrap="none" rtlCol="0" anchor="t">
            <a:spAutoFit/>
          </a:bodyPr>
          <a:p>
            <a:pPr algn="ctr"/>
            <a:r>
              <a:rPr lang="da-DK" altLang="zh-CN" sz="5400" b="1" dirty="0" smtClean="0">
                <a:solidFill>
                  <a:schemeClr val="tx1"/>
                </a:solidFill>
                <a:effectLst>
                  <a:outerShdw blurRad="38100" dist="19050" dir="2700000" algn="tl" rotWithShape="0">
                    <a:schemeClr val="dk1">
                      <a:alpha val="40000"/>
                    </a:schemeClr>
                  </a:outerShdw>
                </a:effectLst>
                <a:sym typeface="+mn-ea"/>
              </a:rPr>
              <a:t>教你戒烟的打火机</a:t>
            </a:r>
            <a:endParaRPr lang="da-DK" altLang="zh-CN" sz="5400" b="1" dirty="0" smtClean="0">
              <a:solidFill>
                <a:schemeClr val="tx1"/>
              </a:solidFill>
              <a:effectLst>
                <a:outerShdw blurRad="38100" dist="19050" dir="2700000" algn="tl" rotWithShape="0">
                  <a:schemeClr val="dk1">
                    <a:alpha val="40000"/>
                  </a:schemeClr>
                </a:outerShdw>
              </a:effectLst>
              <a:sym typeface="+mn-ea"/>
            </a:endParaRPr>
          </a:p>
        </p:txBody>
      </p:sp>
      <p:sp>
        <p:nvSpPr>
          <p:cNvPr id="2" name="文本框 1"/>
          <p:cNvSpPr txBox="1"/>
          <p:nvPr/>
        </p:nvSpPr>
        <p:spPr>
          <a:xfrm>
            <a:off x="5769610" y="3750310"/>
            <a:ext cx="2455545" cy="460375"/>
          </a:xfrm>
          <a:prstGeom prst="rect">
            <a:avLst/>
          </a:prstGeom>
          <a:noFill/>
        </p:spPr>
        <p:txBody>
          <a:bodyPr wrap="square" rtlCol="0">
            <a:spAutoFit/>
          </a:bodyPr>
          <a:p>
            <a:r>
              <a:rPr lang="en-US" altLang="zh-CN" sz="2400" b="1"/>
              <a:t>----</a:t>
            </a:r>
            <a:r>
              <a:rPr lang="zh-CN" altLang="en-US" sz="2400" b="1"/>
              <a:t>青岛工学院</a:t>
            </a:r>
            <a:endParaRPr lang="zh-CN" altLang="en-US" sz="2400" b="1"/>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8" presetClass="emph" presetSubtype="0" fill="hold" grpId="1" nodeType="withEffect">
                                  <p:stCondLst>
                                    <p:cond delay="1500"/>
                                  </p:stCondLst>
                                  <p:childTnLst>
                                    <p:animRot by="21600000">
                                      <p:cBhvr>
                                        <p:cTn id="9" dur="500" fill="hold"/>
                                        <p:tgtEl>
                                          <p:spTgt spid="8"/>
                                        </p:tgtEl>
                                        <p:attrNameLst>
                                          <p:attrName>r</p:attrName>
                                        </p:attrNameLst>
                                      </p:cBhvr>
                                    </p:animRot>
                                  </p:childTnLst>
                                </p:cTn>
                              </p:par>
                              <p:par>
                                <p:cTn id="10" presetID="10" presetClass="entr" presetSubtype="0" fill="hold" grpId="0" nodeType="withEffect">
                                  <p:stCondLst>
                                    <p:cond delay="20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8" presetClass="emph" presetSubtype="0" fill="hold" grpId="1" nodeType="withEffect">
                                  <p:stCondLst>
                                    <p:cond delay="2000"/>
                                  </p:stCondLst>
                                  <p:childTnLst>
                                    <p:animRot by="-21600000">
                                      <p:cBhvr>
                                        <p:cTn id="14" dur="500" fill="hold"/>
                                        <p:tgtEl>
                                          <p:spTgt spid="7"/>
                                        </p:tgtEl>
                                        <p:attrNameLst>
                                          <p:attrName>r</p:attrName>
                                        </p:attrNameLst>
                                      </p:cBhvr>
                                    </p:animRot>
                                  </p:childTnLst>
                                </p:cTn>
                              </p:par>
                              <p:par>
                                <p:cTn id="15" presetID="2" presetClass="entr" presetSubtype="2" fill="hold" nodeType="withEffect">
                                  <p:stCondLst>
                                    <p:cond delay="275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1+#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3250"/>
                                  </p:stCondLst>
                                  <p:childTnLst>
                                    <p:set>
                                      <p:cBhvr>
                                        <p:cTn id="22" dur="1" fill="hold">
                                          <p:stCondLst>
                                            <p:cond delay="0"/>
                                          </p:stCondLst>
                                        </p:cTn>
                                        <p:tgtEl>
                                          <p:spTgt spid="13">
                                            <p:txEl>
                                              <p:pRg st="0" end="0"/>
                                            </p:txEl>
                                          </p:spTgt>
                                        </p:tgtEl>
                                        <p:attrNameLst>
                                          <p:attrName>style.visibility</p:attrName>
                                        </p:attrNameLst>
                                      </p:cBhvr>
                                      <p:to>
                                        <p:strVal val="visible"/>
                                      </p:to>
                                    </p:set>
                                    <p:anim calcmode="lin" valueType="num">
                                      <p:cBhvr additive="base">
                                        <p:cTn id="23" dur="75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4" dur="75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7" grpId="1" bldLvl="0" animBg="1"/>
      <p:bldP spid="8" grpId="0" bldLvl="0" animBg="1"/>
      <p:bldP spid="8" grpId="1" bldLvl="0" animBg="1"/>
      <p:bldP spid="13"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88" name="椭圆 87"/>
          <p:cNvSpPr/>
          <p:nvPr/>
        </p:nvSpPr>
        <p:spPr>
          <a:xfrm>
            <a:off x="1949823" y="1202438"/>
            <a:ext cx="5193554" cy="519355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sp>
        <p:nvSpPr>
          <p:cNvPr id="89" name="椭圆 88"/>
          <p:cNvSpPr/>
          <p:nvPr/>
        </p:nvSpPr>
        <p:spPr>
          <a:xfrm>
            <a:off x="455262" y="-270576"/>
            <a:ext cx="8233476" cy="8233476"/>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sp>
        <p:nvSpPr>
          <p:cNvPr id="90" name="椭圆 89"/>
          <p:cNvSpPr/>
          <p:nvPr/>
        </p:nvSpPr>
        <p:spPr>
          <a:xfrm>
            <a:off x="1207973" y="487850"/>
            <a:ext cx="6716625" cy="6716625"/>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sp>
        <p:nvSpPr>
          <p:cNvPr id="23" name="文本框 22"/>
          <p:cNvSpPr txBox="1"/>
          <p:nvPr/>
        </p:nvSpPr>
        <p:spPr>
          <a:xfrm>
            <a:off x="2442660" y="334054"/>
            <a:ext cx="4592691" cy="731520"/>
          </a:xfrm>
          <a:prstGeom prst="rect">
            <a:avLst/>
          </a:prstGeom>
          <a:noFill/>
        </p:spPr>
        <p:txBody>
          <a:bodyPr wrap="square" rtlCol="0">
            <a:spAutoFit/>
          </a:bodyPr>
          <a:lstStyle/>
          <a:p>
            <a:pPr algn="ctr">
              <a:lnSpc>
                <a:spcPct val="150000"/>
              </a:lnSpc>
            </a:pPr>
            <a:r>
              <a:rPr lang="zh-CN" sz="2800" b="1" dirty="0" smtClean="0">
                <a:latin typeface="微软雅黑" panose="020B0503020204020204" pitchFamily="34" charset="-122"/>
                <a:ea typeface="微软雅黑" panose="020B0503020204020204" pitchFamily="34" charset="-122"/>
              </a:rPr>
              <a:t>教你戒烟的打火机</a:t>
            </a:r>
            <a:endParaRPr lang="zh-CN" sz="2800" dirty="0" smtClean="0">
              <a:latin typeface="微软雅黑" panose="020B0503020204020204" pitchFamily="34" charset="-122"/>
              <a:ea typeface="微软雅黑" panose="020B0503020204020204" pitchFamily="34" charset="-122"/>
            </a:endParaRPr>
          </a:p>
        </p:txBody>
      </p:sp>
      <p:sp>
        <p:nvSpPr>
          <p:cNvPr id="8" name="文本框 7"/>
          <p:cNvSpPr txBox="1"/>
          <p:nvPr/>
        </p:nvSpPr>
        <p:spPr>
          <a:xfrm>
            <a:off x="1950085" y="2305685"/>
            <a:ext cx="5764530" cy="3348355"/>
          </a:xfrm>
          <a:prstGeom prst="rect">
            <a:avLst/>
          </a:prstGeom>
          <a:noFill/>
        </p:spPr>
        <p:txBody>
          <a:bodyPr wrap="square" rtlCol="0" anchor="t">
            <a:spAutoFit/>
          </a:bodyPr>
          <a:p>
            <a:r>
              <a:rPr lang="en-US" altLang="zh-CN">
                <a:solidFill>
                  <a:srgbClr val="382836"/>
                </a:solidFill>
                <a:sym typeface="+mn-ea"/>
              </a:rPr>
              <a:t>  </a:t>
            </a:r>
            <a:r>
              <a:rPr lang="en-US" altLang="zh-CN" sz="2400">
                <a:solidFill>
                  <a:srgbClr val="382836"/>
                </a:solidFill>
                <a:sym typeface="+mn-ea"/>
              </a:rPr>
              <a:t>      </a:t>
            </a:r>
            <a:endParaRPr lang="en-US" altLang="zh-CN" sz="2400">
              <a:solidFill>
                <a:srgbClr val="382836"/>
              </a:solidFill>
              <a:sym typeface="+mn-ea"/>
            </a:endParaRPr>
          </a:p>
          <a:p>
            <a:r>
              <a:rPr lang="en-US" altLang="zh-CN" sz="2200">
                <a:solidFill>
                  <a:srgbClr val="382836"/>
                </a:solidFill>
                <a:sym typeface="+mn-ea"/>
              </a:rPr>
              <a:t>         </a:t>
            </a:r>
            <a:r>
              <a:rPr lang="zh-CN" altLang="en-US" sz="2200">
                <a:solidFill>
                  <a:srgbClr val="382836"/>
                </a:solidFill>
                <a:sym typeface="+mn-ea"/>
              </a:rPr>
              <a:t>嵌入式系统的开发，主要是在TI公司提供的OSAL操作系统的基础上进行的，在OSAL下主要实现：</a:t>
            </a:r>
            <a:endParaRPr lang="zh-CN" altLang="en-US" sz="2200">
              <a:solidFill>
                <a:srgbClr val="382836"/>
              </a:solidFill>
              <a:sym typeface="+mn-ea"/>
            </a:endParaRPr>
          </a:p>
          <a:p>
            <a:pPr marL="285750" indent="284480" fontAlgn="auto">
              <a:lnSpc>
                <a:spcPct val="120000"/>
              </a:lnSpc>
              <a:buFont typeface="Arial" panose="02080604020202020204" charset="0"/>
              <a:buChar char="•"/>
            </a:pPr>
            <a:r>
              <a:rPr lang="zh-CN" altLang="en-US" sz="2200">
                <a:solidFill>
                  <a:srgbClr val="382836"/>
                </a:solidFill>
                <a:sym typeface="+mn-ea"/>
              </a:rPr>
              <a:t>对检测气体传感器的操作LED显示的操作</a:t>
            </a:r>
            <a:endParaRPr lang="zh-CN" altLang="en-US" sz="2200">
              <a:solidFill>
                <a:srgbClr val="382836"/>
              </a:solidFill>
              <a:sym typeface="+mn-ea"/>
            </a:endParaRPr>
          </a:p>
          <a:p>
            <a:pPr marL="285750" indent="284480" fontAlgn="auto">
              <a:lnSpc>
                <a:spcPct val="120000"/>
              </a:lnSpc>
              <a:buFont typeface="Arial" panose="02080604020202020204" charset="0"/>
              <a:buChar char="•"/>
            </a:pPr>
            <a:r>
              <a:rPr lang="zh-CN" altLang="en-US" sz="2200">
                <a:solidFill>
                  <a:srgbClr val="382836"/>
                </a:solidFill>
                <a:sym typeface="+mn-ea"/>
              </a:rPr>
              <a:t>触摸开关的操作</a:t>
            </a:r>
            <a:endParaRPr lang="zh-CN" altLang="en-US" sz="2200">
              <a:solidFill>
                <a:srgbClr val="382836"/>
              </a:solidFill>
              <a:sym typeface="+mn-ea"/>
            </a:endParaRPr>
          </a:p>
          <a:p>
            <a:pPr marL="285750" indent="284480" fontAlgn="auto">
              <a:lnSpc>
                <a:spcPct val="120000"/>
              </a:lnSpc>
              <a:buFont typeface="Arial" panose="02080604020202020204" charset="0"/>
              <a:buChar char="•"/>
            </a:pPr>
            <a:r>
              <a:rPr lang="zh-CN" altLang="en-US" sz="2200">
                <a:solidFill>
                  <a:srgbClr val="382836"/>
                </a:solidFill>
                <a:sym typeface="+mn-ea"/>
              </a:rPr>
              <a:t>点火模块的控制</a:t>
            </a:r>
            <a:endParaRPr lang="zh-CN" altLang="en-US" sz="2200">
              <a:solidFill>
                <a:srgbClr val="382836"/>
              </a:solidFill>
              <a:sym typeface="+mn-ea"/>
            </a:endParaRPr>
          </a:p>
          <a:p>
            <a:pPr marL="285750" indent="284480" fontAlgn="auto">
              <a:lnSpc>
                <a:spcPct val="120000"/>
              </a:lnSpc>
              <a:buFont typeface="Arial" panose="02080604020202020204" charset="0"/>
              <a:buChar char="•"/>
            </a:pPr>
            <a:r>
              <a:rPr lang="zh-CN" altLang="en-US" sz="2200">
                <a:solidFill>
                  <a:srgbClr val="382836"/>
                </a:solidFill>
                <a:sym typeface="+mn-ea"/>
              </a:rPr>
              <a:t>蓝牙通信的实现</a:t>
            </a:r>
            <a:endParaRPr lang="zh-CN" altLang="en-US" sz="2200">
              <a:solidFill>
                <a:srgbClr val="382836"/>
              </a:solidFill>
              <a:sym typeface="+mn-ea"/>
            </a:endParaRPr>
          </a:p>
          <a:p>
            <a:endParaRPr lang="zh-CN" altLang="en-US">
              <a:solidFill>
                <a:srgbClr val="382836"/>
              </a:solidFill>
              <a:sym typeface="+mn-ea"/>
            </a:endParaRPr>
          </a:p>
        </p:txBody>
      </p:sp>
      <p:sp>
        <p:nvSpPr>
          <p:cNvPr id="10" name="文本框 9"/>
          <p:cNvSpPr txBox="1"/>
          <p:nvPr/>
        </p:nvSpPr>
        <p:spPr>
          <a:xfrm>
            <a:off x="5002530" y="1272540"/>
            <a:ext cx="3382645" cy="398780"/>
          </a:xfrm>
          <a:prstGeom prst="rect">
            <a:avLst/>
          </a:prstGeom>
          <a:noFill/>
        </p:spPr>
        <p:txBody>
          <a:bodyPr wrap="square" rtlCol="0">
            <a:spAutoFit/>
          </a:bodyPr>
          <a:p>
            <a:r>
              <a:rPr lang="en-US" altLang="zh-CN" sz="2000" b="1">
                <a:sym typeface="+mn-ea"/>
              </a:rPr>
              <a:t>----</a:t>
            </a:r>
            <a:r>
              <a:rPr lang="zh-CN" altLang="en-US" sz="2000" b="1">
                <a:sym typeface="+mn-ea"/>
              </a:rPr>
              <a:t>嵌入式操作系统OSAL</a:t>
            </a:r>
            <a:endParaRPr lang="en-US" altLang="zh-CN" sz="2000" b="1"/>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iterate type="lt">
                                    <p:tmPct val="10000"/>
                                  </p:iterate>
                                  <p:childTnLst>
                                    <p:set>
                                      <p:cBhvr>
                                        <p:cTn id="6" dur="1" fill="hold">
                                          <p:stCondLst>
                                            <p:cond delay="0"/>
                                          </p:stCondLst>
                                        </p:cTn>
                                        <p:tgtEl>
                                          <p:spTgt spid="23">
                                            <p:txEl>
                                              <p:pRg st="0" end="0"/>
                                            </p:txEl>
                                          </p:spTgt>
                                        </p:tgtEl>
                                        <p:attrNameLst>
                                          <p:attrName>style.visibility</p:attrName>
                                        </p:attrNameLst>
                                      </p:cBhvr>
                                      <p:to>
                                        <p:strVal val="visible"/>
                                      </p:to>
                                    </p:set>
                                    <p:anim calcmode="lin" valueType="num">
                                      <p:cBhvr additive="base">
                                        <p:cTn id="7"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3">
                                            <p:txEl>
                                              <p:pRg st="0" end="0"/>
                                            </p:txEl>
                                          </p:spTgt>
                                        </p:tgtEl>
                                        <p:attrNameLst>
                                          <p:attrName>ppt_y</p:attrName>
                                        </p:attrNameLst>
                                      </p:cBhvr>
                                      <p:tavLst>
                                        <p:tav tm="0">
                                          <p:val>
                                            <p:strVal val="0-#ppt_h/2"/>
                                          </p:val>
                                        </p:tav>
                                        <p:tav tm="100000">
                                          <p:val>
                                            <p:strVal val="#ppt_y"/>
                                          </p:val>
                                        </p:tav>
                                      </p:tavLst>
                                    </p:anim>
                                  </p:childTnLst>
                                </p:cTn>
                              </p:par>
                              <p:par>
                                <p:cTn id="9" presetID="53" presetClass="entr" presetSubtype="16" fill="hold" grpId="0" nodeType="withEffect">
                                  <p:stCondLst>
                                    <p:cond delay="500"/>
                                  </p:stCondLst>
                                  <p:childTnLst>
                                    <p:set>
                                      <p:cBhvr>
                                        <p:cTn id="10" dur="1" fill="hold">
                                          <p:stCondLst>
                                            <p:cond delay="0"/>
                                          </p:stCondLst>
                                        </p:cTn>
                                        <p:tgtEl>
                                          <p:spTgt spid="88"/>
                                        </p:tgtEl>
                                        <p:attrNameLst>
                                          <p:attrName>style.visibility</p:attrName>
                                        </p:attrNameLst>
                                      </p:cBhvr>
                                      <p:to>
                                        <p:strVal val="visible"/>
                                      </p:to>
                                    </p:set>
                                    <p:anim calcmode="lin" valueType="num">
                                      <p:cBhvr>
                                        <p:cTn id="11" dur="1750" fill="hold"/>
                                        <p:tgtEl>
                                          <p:spTgt spid="88"/>
                                        </p:tgtEl>
                                        <p:attrNameLst>
                                          <p:attrName>ppt_w</p:attrName>
                                        </p:attrNameLst>
                                      </p:cBhvr>
                                      <p:tavLst>
                                        <p:tav tm="0">
                                          <p:val>
                                            <p:fltVal val="0"/>
                                          </p:val>
                                        </p:tav>
                                        <p:tav tm="100000">
                                          <p:val>
                                            <p:strVal val="#ppt_w"/>
                                          </p:val>
                                        </p:tav>
                                      </p:tavLst>
                                    </p:anim>
                                    <p:anim calcmode="lin" valueType="num">
                                      <p:cBhvr>
                                        <p:cTn id="12" dur="1750" fill="hold"/>
                                        <p:tgtEl>
                                          <p:spTgt spid="88"/>
                                        </p:tgtEl>
                                        <p:attrNameLst>
                                          <p:attrName>ppt_h</p:attrName>
                                        </p:attrNameLst>
                                      </p:cBhvr>
                                      <p:tavLst>
                                        <p:tav tm="0">
                                          <p:val>
                                            <p:fltVal val="0"/>
                                          </p:val>
                                        </p:tav>
                                        <p:tav tm="100000">
                                          <p:val>
                                            <p:strVal val="#ppt_h"/>
                                          </p:val>
                                        </p:tav>
                                      </p:tavLst>
                                    </p:anim>
                                    <p:animEffect transition="in" filter="fade">
                                      <p:cBhvr>
                                        <p:cTn id="13" dur="1750"/>
                                        <p:tgtEl>
                                          <p:spTgt spid="88"/>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90"/>
                                        </p:tgtEl>
                                        <p:attrNameLst>
                                          <p:attrName>style.visibility</p:attrName>
                                        </p:attrNameLst>
                                      </p:cBhvr>
                                      <p:to>
                                        <p:strVal val="visible"/>
                                      </p:to>
                                    </p:set>
                                    <p:anim calcmode="lin" valueType="num">
                                      <p:cBhvr>
                                        <p:cTn id="16" dur="1750" fill="hold"/>
                                        <p:tgtEl>
                                          <p:spTgt spid="90"/>
                                        </p:tgtEl>
                                        <p:attrNameLst>
                                          <p:attrName>ppt_w</p:attrName>
                                        </p:attrNameLst>
                                      </p:cBhvr>
                                      <p:tavLst>
                                        <p:tav tm="0">
                                          <p:val>
                                            <p:fltVal val="0"/>
                                          </p:val>
                                        </p:tav>
                                        <p:tav tm="100000">
                                          <p:val>
                                            <p:strVal val="#ppt_w"/>
                                          </p:val>
                                        </p:tav>
                                      </p:tavLst>
                                    </p:anim>
                                    <p:anim calcmode="lin" valueType="num">
                                      <p:cBhvr>
                                        <p:cTn id="17" dur="1750" fill="hold"/>
                                        <p:tgtEl>
                                          <p:spTgt spid="90"/>
                                        </p:tgtEl>
                                        <p:attrNameLst>
                                          <p:attrName>ppt_h</p:attrName>
                                        </p:attrNameLst>
                                      </p:cBhvr>
                                      <p:tavLst>
                                        <p:tav tm="0">
                                          <p:val>
                                            <p:fltVal val="0"/>
                                          </p:val>
                                        </p:tav>
                                        <p:tav tm="100000">
                                          <p:val>
                                            <p:strVal val="#ppt_h"/>
                                          </p:val>
                                        </p:tav>
                                      </p:tavLst>
                                    </p:anim>
                                    <p:animEffect transition="in" filter="fade">
                                      <p:cBhvr>
                                        <p:cTn id="18" dur="1750"/>
                                        <p:tgtEl>
                                          <p:spTgt spid="90"/>
                                        </p:tgtEl>
                                      </p:cBhvr>
                                    </p:animEffect>
                                  </p:childTnLst>
                                </p:cTn>
                              </p:par>
                              <p:par>
                                <p:cTn id="19" presetID="53" presetClass="entr" presetSubtype="16" fill="hold" grpId="0" nodeType="withEffect">
                                  <p:stCondLst>
                                    <p:cond delay="1000"/>
                                  </p:stCondLst>
                                  <p:childTnLst>
                                    <p:set>
                                      <p:cBhvr>
                                        <p:cTn id="20" dur="1" fill="hold">
                                          <p:stCondLst>
                                            <p:cond delay="0"/>
                                          </p:stCondLst>
                                        </p:cTn>
                                        <p:tgtEl>
                                          <p:spTgt spid="89"/>
                                        </p:tgtEl>
                                        <p:attrNameLst>
                                          <p:attrName>style.visibility</p:attrName>
                                        </p:attrNameLst>
                                      </p:cBhvr>
                                      <p:to>
                                        <p:strVal val="visible"/>
                                      </p:to>
                                    </p:set>
                                    <p:anim calcmode="lin" valueType="num">
                                      <p:cBhvr>
                                        <p:cTn id="21" dur="1750" fill="hold"/>
                                        <p:tgtEl>
                                          <p:spTgt spid="89"/>
                                        </p:tgtEl>
                                        <p:attrNameLst>
                                          <p:attrName>ppt_w</p:attrName>
                                        </p:attrNameLst>
                                      </p:cBhvr>
                                      <p:tavLst>
                                        <p:tav tm="0">
                                          <p:val>
                                            <p:fltVal val="0"/>
                                          </p:val>
                                        </p:tav>
                                        <p:tav tm="100000">
                                          <p:val>
                                            <p:strVal val="#ppt_w"/>
                                          </p:val>
                                        </p:tav>
                                      </p:tavLst>
                                    </p:anim>
                                    <p:anim calcmode="lin" valueType="num">
                                      <p:cBhvr>
                                        <p:cTn id="22" dur="1750" fill="hold"/>
                                        <p:tgtEl>
                                          <p:spTgt spid="89"/>
                                        </p:tgtEl>
                                        <p:attrNameLst>
                                          <p:attrName>ppt_h</p:attrName>
                                        </p:attrNameLst>
                                      </p:cBhvr>
                                      <p:tavLst>
                                        <p:tav tm="0">
                                          <p:val>
                                            <p:fltVal val="0"/>
                                          </p:val>
                                        </p:tav>
                                        <p:tav tm="100000">
                                          <p:val>
                                            <p:strVal val="#ppt_h"/>
                                          </p:val>
                                        </p:tav>
                                      </p:tavLst>
                                    </p:anim>
                                    <p:animEffect transition="in" filter="fade">
                                      <p:cBhvr>
                                        <p:cTn id="23" dur="175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bldLvl="0" animBg="1"/>
      <p:bldP spid="89" grpId="0" bldLvl="0" animBg="1"/>
      <p:bldP spid="90" grpId="0" bldLvl="0" animBg="1"/>
      <p:bldP spid="2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84811" y="-57245"/>
            <a:ext cx="3376749" cy="6263640"/>
          </a:xfrm>
          <a:prstGeom prst="rect">
            <a:avLst/>
          </a:prstGeom>
          <a:noFill/>
        </p:spPr>
        <p:txBody>
          <a:bodyPr wrap="square" rtlCol="0" anchor="ctr">
            <a:spAutoFit/>
          </a:bodyPr>
          <a:lstStyle/>
          <a:p>
            <a:pPr algn="ctr">
              <a:lnSpc>
                <a:spcPct val="150000"/>
              </a:lnSpc>
            </a:pPr>
            <a:r>
              <a:rPr lang="en-US" altLang="zh-CN" sz="27000" dirty="0">
                <a:latin typeface="微软雅黑" panose="020B0503020204020204" pitchFamily="34" charset="-122"/>
                <a:ea typeface="微软雅黑" panose="020B0503020204020204" pitchFamily="34" charset="-122"/>
              </a:rPr>
              <a:t>3</a:t>
            </a:r>
            <a:endParaRPr lang="en-US" altLang="zh-CN" sz="27000" dirty="0" smtClean="0">
              <a:latin typeface="微软雅黑" panose="020B0503020204020204" pitchFamily="34" charset="-122"/>
              <a:ea typeface="微软雅黑" panose="020B0503020204020204" pitchFamily="34" charset="-122"/>
            </a:endParaRPr>
          </a:p>
        </p:txBody>
      </p:sp>
      <p:sp>
        <p:nvSpPr>
          <p:cNvPr id="7" name="椭圆 6"/>
          <p:cNvSpPr/>
          <p:nvPr/>
        </p:nvSpPr>
        <p:spPr>
          <a:xfrm>
            <a:off x="4353197" y="1771651"/>
            <a:ext cx="3269794" cy="3269794"/>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sp>
        <p:nvSpPr>
          <p:cNvPr id="9" name="文本框 8"/>
          <p:cNvSpPr txBox="1"/>
          <p:nvPr/>
        </p:nvSpPr>
        <p:spPr>
          <a:xfrm>
            <a:off x="4965065" y="3050540"/>
            <a:ext cx="2349500" cy="640080"/>
          </a:xfrm>
          <a:prstGeom prst="rect">
            <a:avLst/>
          </a:prstGeom>
          <a:noFill/>
        </p:spPr>
        <p:txBody>
          <a:bodyPr wrap="square" rtlCol="0">
            <a:spAutoFit/>
          </a:bodyPr>
          <a:lstStyle/>
          <a:p>
            <a:pPr algn="just">
              <a:lnSpc>
                <a:spcPct val="150000"/>
              </a:lnSpc>
            </a:pPr>
            <a:r>
              <a:rPr lang="zh-CN" sz="2400" b="1" dirty="0" smtClean="0">
                <a:latin typeface="微软雅黑" panose="020B0503020204020204" pitchFamily="34" charset="-122"/>
                <a:ea typeface="微软雅黑" panose="020B0503020204020204" pitchFamily="34" charset="-122"/>
              </a:rPr>
              <a:t>特色及创新点</a:t>
            </a:r>
            <a:endParaRPr lang="zh-CN" sz="2400" b="1" dirty="0" smtClean="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87896" y="4106090"/>
            <a:ext cx="388620" cy="388620"/>
          </a:xfrm>
          <a:prstGeom prst="rect">
            <a:avLst/>
          </a:prstGeom>
        </p:spPr>
      </p:pic>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3784" y="4106090"/>
            <a:ext cx="388620" cy="388620"/>
          </a:xfrm>
          <a:prstGeom prst="rect">
            <a:avLst/>
          </a:prstGeom>
        </p:spPr>
      </p:pic>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99672" y="4109901"/>
            <a:ext cx="388620" cy="388620"/>
          </a:xfrm>
          <a:prstGeom prst="rect">
            <a:avLst/>
          </a:prstGeom>
        </p:spPr>
      </p:pic>
      <p:pic>
        <p:nvPicPr>
          <p:cNvPr id="2" name="图片 1"/>
          <p:cNvPicPr>
            <a:picLocks noChangeAspect="1"/>
          </p:cNvPicPr>
          <p:nvPr/>
        </p:nvPicPr>
        <p:blipFill>
          <a:blip r:embed="rId4"/>
          <a:stretch>
            <a:fillRect/>
          </a:stretch>
        </p:blipFill>
        <p:spPr>
          <a:xfrm>
            <a:off x="2076144" y="3027932"/>
            <a:ext cx="2277053" cy="74987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2000">
        <p:fade/>
      </p:transition>
    </mc:Choice>
    <mc:Fallback>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out)">
                                      <p:cBhvr>
                                        <p:cTn id="7" dur="500"/>
                                        <p:tgtEl>
                                          <p:spTgt spid="5"/>
                                        </p:tgtEl>
                                      </p:cBhvr>
                                    </p:animEffect>
                                  </p:childTnLst>
                                </p:cTn>
                              </p:par>
                              <p:par>
                                <p:cTn id="8" presetID="21" presetClass="entr" presetSubtype="1" fill="hold" grpId="0" nodeType="withEffect">
                                  <p:stCondLst>
                                    <p:cond delay="750"/>
                                  </p:stCondLst>
                                  <p:childTnLst>
                                    <p:set>
                                      <p:cBhvr>
                                        <p:cTn id="9" dur="1" fill="hold">
                                          <p:stCondLst>
                                            <p:cond delay="0"/>
                                          </p:stCondLst>
                                        </p:cTn>
                                        <p:tgtEl>
                                          <p:spTgt spid="7"/>
                                        </p:tgtEl>
                                        <p:attrNameLst>
                                          <p:attrName>style.visibility</p:attrName>
                                        </p:attrNameLst>
                                      </p:cBhvr>
                                      <p:to>
                                        <p:strVal val="visible"/>
                                      </p:to>
                                    </p:set>
                                    <p:animEffect transition="in" filter="wheel(1)">
                                      <p:cBhvr>
                                        <p:cTn id="10" dur="500"/>
                                        <p:tgtEl>
                                          <p:spTgt spid="7"/>
                                        </p:tgtEl>
                                      </p:cBhvr>
                                    </p:animEffect>
                                  </p:childTnLst>
                                </p:cTn>
                              </p:par>
                              <p:par>
                                <p:cTn id="11" presetID="22" presetClass="entr" presetSubtype="1" fill="hold" grpId="0" nodeType="withEffect">
                                  <p:stCondLst>
                                    <p:cond delay="125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500"/>
                                        <p:tgtEl>
                                          <p:spTgt spid="9"/>
                                        </p:tgtEl>
                                      </p:cBhvr>
                                    </p:animEffect>
                                  </p:childTnLst>
                                </p:cTn>
                              </p:par>
                              <p:par>
                                <p:cTn id="14" presetID="42" presetClass="entr" presetSubtype="0" fill="hold" nodeType="withEffect">
                                  <p:stCondLst>
                                    <p:cond delay="175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anim calcmode="lin" valueType="num">
                                      <p:cBhvr>
                                        <p:cTn id="17" dur="500" fill="hold"/>
                                        <p:tgtEl>
                                          <p:spTgt spid="13"/>
                                        </p:tgtEl>
                                        <p:attrNameLst>
                                          <p:attrName>ppt_x</p:attrName>
                                        </p:attrNameLst>
                                      </p:cBhvr>
                                      <p:tavLst>
                                        <p:tav tm="0">
                                          <p:val>
                                            <p:strVal val="#ppt_x"/>
                                          </p:val>
                                        </p:tav>
                                        <p:tav tm="100000">
                                          <p:val>
                                            <p:strVal val="#ppt_x"/>
                                          </p:val>
                                        </p:tav>
                                      </p:tavLst>
                                    </p:anim>
                                    <p:anim calcmode="lin" valueType="num">
                                      <p:cBhvr>
                                        <p:cTn id="18" dur="500" fill="hold"/>
                                        <p:tgtEl>
                                          <p:spTgt spid="13"/>
                                        </p:tgtEl>
                                        <p:attrNameLst>
                                          <p:attrName>ppt_y</p:attrName>
                                        </p:attrNameLst>
                                      </p:cBhvr>
                                      <p:tavLst>
                                        <p:tav tm="0">
                                          <p:val>
                                            <p:strVal val="#ppt_y+.1"/>
                                          </p:val>
                                        </p:tav>
                                        <p:tav tm="100000">
                                          <p:val>
                                            <p:strVal val="#ppt_y"/>
                                          </p:val>
                                        </p:tav>
                                      </p:tavLst>
                                    </p:anim>
                                  </p:childTnLst>
                                </p:cTn>
                              </p:par>
                              <p:par>
                                <p:cTn id="19" presetID="8" presetClass="emph" presetSubtype="0" fill="hold" nodeType="withEffect">
                                  <p:stCondLst>
                                    <p:cond delay="1750"/>
                                  </p:stCondLst>
                                  <p:childTnLst>
                                    <p:animRot by="21600000">
                                      <p:cBhvr>
                                        <p:cTn id="20" dur="500" fill="hold"/>
                                        <p:tgtEl>
                                          <p:spTgt spid="13"/>
                                        </p:tgtEl>
                                        <p:attrNameLst>
                                          <p:attrName>r</p:attrName>
                                        </p:attrNameLst>
                                      </p:cBhvr>
                                    </p:animRot>
                                  </p:childTnLst>
                                </p:cTn>
                              </p:par>
                              <p:par>
                                <p:cTn id="21" presetID="42" presetClass="entr" presetSubtype="0" fill="hold" nodeType="withEffect">
                                  <p:stCondLst>
                                    <p:cond delay="225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anim calcmode="lin" valueType="num">
                                      <p:cBhvr>
                                        <p:cTn id="24" dur="500" fill="hold"/>
                                        <p:tgtEl>
                                          <p:spTgt spid="12"/>
                                        </p:tgtEl>
                                        <p:attrNameLst>
                                          <p:attrName>ppt_x</p:attrName>
                                        </p:attrNameLst>
                                      </p:cBhvr>
                                      <p:tavLst>
                                        <p:tav tm="0">
                                          <p:val>
                                            <p:strVal val="#ppt_x"/>
                                          </p:val>
                                        </p:tav>
                                        <p:tav tm="100000">
                                          <p:val>
                                            <p:strVal val="#ppt_x"/>
                                          </p:val>
                                        </p:tav>
                                      </p:tavLst>
                                    </p:anim>
                                    <p:anim calcmode="lin" valueType="num">
                                      <p:cBhvr>
                                        <p:cTn id="25" dur="500" fill="hold"/>
                                        <p:tgtEl>
                                          <p:spTgt spid="12"/>
                                        </p:tgtEl>
                                        <p:attrNameLst>
                                          <p:attrName>ppt_y</p:attrName>
                                        </p:attrNameLst>
                                      </p:cBhvr>
                                      <p:tavLst>
                                        <p:tav tm="0">
                                          <p:val>
                                            <p:strVal val="#ppt_y+.1"/>
                                          </p:val>
                                        </p:tav>
                                        <p:tav tm="100000">
                                          <p:val>
                                            <p:strVal val="#ppt_y"/>
                                          </p:val>
                                        </p:tav>
                                      </p:tavLst>
                                    </p:anim>
                                  </p:childTnLst>
                                </p:cTn>
                              </p:par>
                              <p:par>
                                <p:cTn id="26" presetID="8" presetClass="emph" presetSubtype="0" fill="hold" nodeType="withEffect">
                                  <p:stCondLst>
                                    <p:cond delay="2250"/>
                                  </p:stCondLst>
                                  <p:childTnLst>
                                    <p:animRot by="21600000">
                                      <p:cBhvr>
                                        <p:cTn id="27" dur="500" fill="hold"/>
                                        <p:tgtEl>
                                          <p:spTgt spid="12"/>
                                        </p:tgtEl>
                                        <p:attrNameLst>
                                          <p:attrName>r</p:attrName>
                                        </p:attrNameLst>
                                      </p:cBhvr>
                                    </p:animRot>
                                  </p:childTnLst>
                                </p:cTn>
                              </p:par>
                              <p:par>
                                <p:cTn id="28" presetID="42" presetClass="entr" presetSubtype="0" fill="hold" nodeType="withEffect">
                                  <p:stCondLst>
                                    <p:cond delay="275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anim calcmode="lin" valueType="num">
                                      <p:cBhvr>
                                        <p:cTn id="31" dur="500" fill="hold"/>
                                        <p:tgtEl>
                                          <p:spTgt spid="11"/>
                                        </p:tgtEl>
                                        <p:attrNameLst>
                                          <p:attrName>ppt_x</p:attrName>
                                        </p:attrNameLst>
                                      </p:cBhvr>
                                      <p:tavLst>
                                        <p:tav tm="0">
                                          <p:val>
                                            <p:strVal val="#ppt_x"/>
                                          </p:val>
                                        </p:tav>
                                        <p:tav tm="100000">
                                          <p:val>
                                            <p:strVal val="#ppt_x"/>
                                          </p:val>
                                        </p:tav>
                                      </p:tavLst>
                                    </p:anim>
                                    <p:anim calcmode="lin" valueType="num">
                                      <p:cBhvr>
                                        <p:cTn id="32" dur="500" fill="hold"/>
                                        <p:tgtEl>
                                          <p:spTgt spid="11"/>
                                        </p:tgtEl>
                                        <p:attrNameLst>
                                          <p:attrName>ppt_y</p:attrName>
                                        </p:attrNameLst>
                                      </p:cBhvr>
                                      <p:tavLst>
                                        <p:tav tm="0">
                                          <p:val>
                                            <p:strVal val="#ppt_y+.1"/>
                                          </p:val>
                                        </p:tav>
                                        <p:tav tm="100000">
                                          <p:val>
                                            <p:strVal val="#ppt_y"/>
                                          </p:val>
                                        </p:tav>
                                      </p:tavLst>
                                    </p:anim>
                                  </p:childTnLst>
                                </p:cTn>
                              </p:par>
                              <p:par>
                                <p:cTn id="33" presetID="8" presetClass="emph" presetSubtype="0" fill="hold" nodeType="withEffect">
                                  <p:stCondLst>
                                    <p:cond delay="2750"/>
                                  </p:stCondLst>
                                  <p:childTnLst>
                                    <p:animRot by="21600000">
                                      <p:cBhvr>
                                        <p:cTn id="34" dur="5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ldLvl="0" animBg="1"/>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1019175" y="505851"/>
            <a:ext cx="2686050" cy="268605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sp>
        <p:nvSpPr>
          <p:cNvPr id="7" name="椭圆 6"/>
          <p:cNvSpPr/>
          <p:nvPr/>
        </p:nvSpPr>
        <p:spPr>
          <a:xfrm>
            <a:off x="-1066800" y="333375"/>
            <a:ext cx="3537629" cy="353762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sp>
        <p:nvSpPr>
          <p:cNvPr id="8" name="椭圆 7"/>
          <p:cNvSpPr/>
          <p:nvPr/>
        </p:nvSpPr>
        <p:spPr>
          <a:xfrm>
            <a:off x="-1426030" y="-107496"/>
            <a:ext cx="4572001" cy="4572001"/>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sp>
        <p:nvSpPr>
          <p:cNvPr id="9" name="椭圆 8"/>
          <p:cNvSpPr/>
          <p:nvPr/>
        </p:nvSpPr>
        <p:spPr>
          <a:xfrm>
            <a:off x="-1262743" y="-486930"/>
            <a:ext cx="5887605" cy="5887605"/>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cxnSp>
        <p:nvCxnSpPr>
          <p:cNvPr id="11" name="直接箭头连接符 10"/>
          <p:cNvCxnSpPr/>
          <p:nvPr/>
        </p:nvCxnSpPr>
        <p:spPr>
          <a:xfrm>
            <a:off x="-49397" y="827042"/>
            <a:ext cx="5921560" cy="1846970"/>
          </a:xfrm>
          <a:prstGeom prst="straightConnector1">
            <a:avLst/>
          </a:prstGeom>
          <a:ln w="190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49397" y="1238250"/>
            <a:ext cx="5486669" cy="2862943"/>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49397" y="1539421"/>
            <a:ext cx="3008281" cy="3861254"/>
          </a:xfrm>
          <a:prstGeom prst="straightConnector1">
            <a:avLst/>
          </a:prstGeom>
          <a:ln w="190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5436870" y="3538855"/>
            <a:ext cx="2590800" cy="1280160"/>
          </a:xfrm>
          <a:prstGeom prst="rect">
            <a:avLst/>
          </a:prstGeom>
          <a:noFill/>
        </p:spPr>
        <p:txBody>
          <a:bodyPr wrap="square" rtlCol="0">
            <a:spAutoFit/>
          </a:bodyPr>
          <a:lstStyle/>
          <a:p>
            <a:pPr algn="l">
              <a:lnSpc>
                <a:spcPct val="130000"/>
              </a:lnSpc>
            </a:pPr>
            <a:r>
              <a:rPr lang="en-US" altLang="zh-CN" sz="2000">
                <a:sym typeface="+mn-ea"/>
              </a:rPr>
              <a:t>        </a:t>
            </a:r>
            <a:r>
              <a:rPr lang="zh-CN" altLang="en-US" sz="2000">
                <a:sym typeface="+mn-ea"/>
              </a:rPr>
              <a:t>手机</a:t>
            </a:r>
            <a:r>
              <a:rPr lang="en-US" altLang="zh-CN" sz="2000">
                <a:sym typeface="+mn-ea"/>
              </a:rPr>
              <a:t>APP</a:t>
            </a:r>
            <a:r>
              <a:rPr lang="zh-CN" altLang="en-US" sz="2000">
                <a:sym typeface="+mn-ea"/>
              </a:rPr>
              <a:t>、微信公众号、打火机三位一体。</a:t>
            </a:r>
            <a:endParaRPr lang="en-US" altLang="zh-CN" sz="2000" dirty="0" smtClean="0">
              <a:latin typeface="微软雅黑" panose="020B0503020204020204" pitchFamily="34" charset="-122"/>
              <a:ea typeface="微软雅黑" panose="020B0503020204020204" pitchFamily="34" charset="-122"/>
            </a:endParaRPr>
          </a:p>
        </p:txBody>
      </p:sp>
      <p:sp>
        <p:nvSpPr>
          <p:cNvPr id="32" name="文本框 31"/>
          <p:cNvSpPr txBox="1"/>
          <p:nvPr/>
        </p:nvSpPr>
        <p:spPr>
          <a:xfrm>
            <a:off x="6710045" y="2850515"/>
            <a:ext cx="809625" cy="480695"/>
          </a:xfrm>
          <a:prstGeom prst="rect">
            <a:avLst/>
          </a:prstGeom>
          <a:noFill/>
        </p:spPr>
        <p:txBody>
          <a:bodyPr wrap="square" rtlCol="0">
            <a:spAutoFit/>
          </a:bodyPr>
          <a:lstStyle/>
          <a:p>
            <a:pPr algn="just">
              <a:lnSpc>
                <a:spcPct val="150000"/>
              </a:lnSpc>
            </a:pPr>
            <a:endParaRPr lang="en-US" altLang="zh-CN" sz="750" dirty="0" smtClean="0">
              <a:latin typeface="微软雅黑" panose="020B0503020204020204" pitchFamily="34" charset="-122"/>
              <a:ea typeface="微软雅黑" panose="020B0503020204020204" pitchFamily="34" charset="-122"/>
            </a:endParaRPr>
          </a:p>
        </p:txBody>
      </p:sp>
      <p:sp>
        <p:nvSpPr>
          <p:cNvPr id="20" name="文本框 19"/>
          <p:cNvSpPr txBox="1"/>
          <p:nvPr/>
        </p:nvSpPr>
        <p:spPr>
          <a:xfrm>
            <a:off x="2386145" y="598214"/>
            <a:ext cx="4592691" cy="640080"/>
          </a:xfrm>
          <a:prstGeom prst="rect">
            <a:avLst/>
          </a:prstGeom>
          <a:noFill/>
        </p:spPr>
        <p:txBody>
          <a:bodyPr wrap="square" rtlCol="0">
            <a:spAutoFit/>
          </a:bodyPr>
          <a:lstStyle/>
          <a:p>
            <a:pPr algn="ctr">
              <a:lnSpc>
                <a:spcPct val="150000"/>
              </a:lnSpc>
            </a:pPr>
            <a:r>
              <a:rPr lang="zh-CN" sz="2400" b="1" dirty="0" smtClean="0">
                <a:latin typeface="微软雅黑" panose="020B0503020204020204" pitchFamily="34" charset="-122"/>
                <a:ea typeface="微软雅黑" panose="020B0503020204020204" pitchFamily="34" charset="-122"/>
                <a:sym typeface="+mn-ea"/>
              </a:rPr>
              <a:t>教你戒烟的打火机</a:t>
            </a:r>
            <a:endParaRPr lang="zh-CN" altLang="zh-CN" sz="2400" b="1" dirty="0" smtClean="0">
              <a:latin typeface="微软雅黑" panose="020B0503020204020204" pitchFamily="34" charset="-122"/>
              <a:ea typeface="微软雅黑" panose="020B0503020204020204" pitchFamily="34" charset="-122"/>
              <a:sym typeface="+mn-ea"/>
            </a:endParaRPr>
          </a:p>
        </p:txBody>
      </p:sp>
      <p:sp>
        <p:nvSpPr>
          <p:cNvPr id="3" name="文本框 2"/>
          <p:cNvSpPr txBox="1"/>
          <p:nvPr/>
        </p:nvSpPr>
        <p:spPr>
          <a:xfrm>
            <a:off x="5981065" y="2029460"/>
            <a:ext cx="2533015" cy="1280160"/>
          </a:xfrm>
          <a:prstGeom prst="rect">
            <a:avLst/>
          </a:prstGeom>
          <a:noFill/>
        </p:spPr>
        <p:txBody>
          <a:bodyPr wrap="square" rtlCol="0">
            <a:spAutoFit/>
          </a:bodyPr>
          <a:p>
            <a:pPr indent="0" algn="l">
              <a:lnSpc>
                <a:spcPct val="130000"/>
              </a:lnSpc>
              <a:buNone/>
            </a:pPr>
            <a:r>
              <a:rPr lang="zh-CN" altLang="en-US" sz="2000">
                <a:sym typeface="+mn-ea"/>
              </a:rPr>
              <a:t>控制</a:t>
            </a:r>
            <a:r>
              <a:rPr lang="en-US" altLang="zh-CN" sz="2000">
                <a:sym typeface="+mn-ea"/>
              </a:rPr>
              <a:t>点火次数</a:t>
            </a:r>
            <a:endParaRPr lang="zh-CN" altLang="en-US" sz="2000">
              <a:sym typeface="+mn-ea"/>
            </a:endParaRPr>
          </a:p>
          <a:p>
            <a:pPr indent="0" algn="l">
              <a:lnSpc>
                <a:spcPct val="130000"/>
              </a:lnSpc>
              <a:buNone/>
            </a:pPr>
            <a:r>
              <a:rPr lang="en-US" altLang="zh-CN" sz="2000">
                <a:sym typeface="+mn-ea"/>
              </a:rPr>
              <a:t>打火机具有显示功能</a:t>
            </a:r>
            <a:endParaRPr lang="en-US" altLang="zh-CN" sz="2000">
              <a:sym typeface="+mn-ea"/>
            </a:endParaRPr>
          </a:p>
          <a:p>
            <a:pPr indent="0" algn="l">
              <a:lnSpc>
                <a:spcPct val="130000"/>
              </a:lnSpc>
              <a:buNone/>
            </a:pPr>
            <a:r>
              <a:rPr lang="en-US" altLang="zh-CN" sz="2000">
                <a:sym typeface="+mn-ea"/>
              </a:rPr>
              <a:t>检测</a:t>
            </a:r>
            <a:r>
              <a:rPr lang="zh-CN" altLang="en-US" sz="2000">
                <a:sym typeface="+mn-ea"/>
              </a:rPr>
              <a:t>可燃</a:t>
            </a:r>
            <a:r>
              <a:rPr lang="en-US" altLang="zh-CN" sz="2000">
                <a:sym typeface="+mn-ea"/>
              </a:rPr>
              <a:t>气体</a:t>
            </a:r>
            <a:endParaRPr lang="zh-CN" altLang="en-US" sz="2000"/>
          </a:p>
        </p:txBody>
      </p:sp>
      <p:sp>
        <p:nvSpPr>
          <p:cNvPr id="12" name="文本框 11"/>
          <p:cNvSpPr txBox="1"/>
          <p:nvPr/>
        </p:nvSpPr>
        <p:spPr>
          <a:xfrm>
            <a:off x="3145790" y="5026660"/>
            <a:ext cx="3009900" cy="1554480"/>
          </a:xfrm>
          <a:prstGeom prst="rect">
            <a:avLst/>
          </a:prstGeom>
          <a:noFill/>
        </p:spPr>
        <p:txBody>
          <a:bodyPr wrap="square" rtlCol="0">
            <a:spAutoFit/>
          </a:bodyPr>
          <a:p>
            <a:pPr>
              <a:lnSpc>
                <a:spcPct val="120000"/>
              </a:lnSpc>
            </a:pPr>
            <a:r>
              <a:rPr lang="en-US" altLang="zh-CN">
                <a:sym typeface="+mn-ea"/>
              </a:rPr>
              <a:t>         </a:t>
            </a:r>
            <a:r>
              <a:rPr lang="zh-CN" altLang="en-US" sz="2000">
                <a:sym typeface="+mn-ea"/>
              </a:rPr>
              <a:t>打破传统靠自我激励或亲友监督的方式戒烟，通过使用手机app端，定制自己专属的戒烟计划。</a:t>
            </a:r>
            <a:endParaRPr lang="zh-CN" altLang="en-US" sz="2000"/>
          </a:p>
        </p:txBody>
      </p:sp>
      <p:sp>
        <p:nvSpPr>
          <p:cNvPr id="10" name="文本框 9"/>
          <p:cNvSpPr txBox="1"/>
          <p:nvPr/>
        </p:nvSpPr>
        <p:spPr>
          <a:xfrm>
            <a:off x="5002530" y="1272540"/>
            <a:ext cx="3382645" cy="398780"/>
          </a:xfrm>
          <a:prstGeom prst="rect">
            <a:avLst/>
          </a:prstGeom>
          <a:noFill/>
        </p:spPr>
        <p:txBody>
          <a:bodyPr wrap="square" rtlCol="0">
            <a:spAutoFit/>
          </a:bodyPr>
          <a:p>
            <a:r>
              <a:rPr lang="en-US" altLang="zh-CN" sz="2000" b="1">
                <a:sym typeface="+mn-ea"/>
              </a:rPr>
              <a:t>----</a:t>
            </a:r>
            <a:r>
              <a:rPr lang="zh-CN" altLang="en-US" sz="2000" b="1">
                <a:sym typeface="+mn-ea"/>
              </a:rPr>
              <a:t>特色及创新点</a:t>
            </a:r>
            <a:endParaRPr lang="zh-CN" altLang="en-US" sz="2000" b="1">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iterate type="lt">
                                    <p:tmPct val="10000"/>
                                  </p:iterate>
                                  <p:childTnLst>
                                    <p:set>
                                      <p:cBhvr>
                                        <p:cTn id="6" dur="1" fill="hold">
                                          <p:stCondLst>
                                            <p:cond delay="0"/>
                                          </p:stCondLst>
                                        </p:cTn>
                                        <p:tgtEl>
                                          <p:spTgt spid="20">
                                            <p:txEl>
                                              <p:pRg st="0" end="0"/>
                                            </p:txEl>
                                          </p:spTgt>
                                        </p:tgtEl>
                                        <p:attrNameLst>
                                          <p:attrName>style.visibility</p:attrName>
                                        </p:attrNameLst>
                                      </p:cBhvr>
                                      <p:to>
                                        <p:strVal val="visible"/>
                                      </p:to>
                                    </p:set>
                                    <p:anim calcmode="lin" valueType="num">
                                      <p:cBhvr additive="base">
                                        <p:cTn id="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txEl>
                                              <p:pRg st="0" end="0"/>
                                            </p:txEl>
                                          </p:spTgt>
                                        </p:tgtEl>
                                        <p:attrNameLst>
                                          <p:attrName>ppt_y</p:attrName>
                                        </p:attrNameLst>
                                      </p:cBhvr>
                                      <p:tavLst>
                                        <p:tav tm="0">
                                          <p:val>
                                            <p:strVal val="0-#ppt_h/2"/>
                                          </p:val>
                                        </p:tav>
                                        <p:tav tm="100000">
                                          <p:val>
                                            <p:strVal val="#ppt_y"/>
                                          </p:val>
                                        </p:tav>
                                      </p:tavLst>
                                    </p:anim>
                                  </p:childTnLst>
                                </p:cTn>
                              </p:par>
                              <p:par>
                                <p:cTn id="9" presetID="53" presetClass="entr" presetSubtype="16"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p:cTn id="11" dur="750" fill="hold"/>
                                        <p:tgtEl>
                                          <p:spTgt spid="6"/>
                                        </p:tgtEl>
                                        <p:attrNameLst>
                                          <p:attrName>ppt_w</p:attrName>
                                        </p:attrNameLst>
                                      </p:cBhvr>
                                      <p:tavLst>
                                        <p:tav tm="0">
                                          <p:val>
                                            <p:fltVal val="0"/>
                                          </p:val>
                                        </p:tav>
                                        <p:tav tm="100000">
                                          <p:val>
                                            <p:strVal val="#ppt_w"/>
                                          </p:val>
                                        </p:tav>
                                      </p:tavLst>
                                    </p:anim>
                                    <p:anim calcmode="lin" valueType="num">
                                      <p:cBhvr>
                                        <p:cTn id="12" dur="750" fill="hold"/>
                                        <p:tgtEl>
                                          <p:spTgt spid="6"/>
                                        </p:tgtEl>
                                        <p:attrNameLst>
                                          <p:attrName>ppt_h</p:attrName>
                                        </p:attrNameLst>
                                      </p:cBhvr>
                                      <p:tavLst>
                                        <p:tav tm="0">
                                          <p:val>
                                            <p:fltVal val="0"/>
                                          </p:val>
                                        </p:tav>
                                        <p:tav tm="100000">
                                          <p:val>
                                            <p:strVal val="#ppt_h"/>
                                          </p:val>
                                        </p:tav>
                                      </p:tavLst>
                                    </p:anim>
                                    <p:animEffect transition="in" filter="fade">
                                      <p:cBhvr>
                                        <p:cTn id="13" dur="750"/>
                                        <p:tgtEl>
                                          <p:spTgt spid="6"/>
                                        </p:tgtEl>
                                      </p:cBhvr>
                                    </p:animEffect>
                                  </p:childTnLst>
                                </p:cTn>
                              </p:par>
                              <p:par>
                                <p:cTn id="14" presetID="53" presetClass="entr" presetSubtype="16"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p:cTn id="16" dur="1000" fill="hold"/>
                                        <p:tgtEl>
                                          <p:spTgt spid="7"/>
                                        </p:tgtEl>
                                        <p:attrNameLst>
                                          <p:attrName>ppt_w</p:attrName>
                                        </p:attrNameLst>
                                      </p:cBhvr>
                                      <p:tavLst>
                                        <p:tav tm="0">
                                          <p:val>
                                            <p:fltVal val="0"/>
                                          </p:val>
                                        </p:tav>
                                        <p:tav tm="100000">
                                          <p:val>
                                            <p:strVal val="#ppt_w"/>
                                          </p:val>
                                        </p:tav>
                                      </p:tavLst>
                                    </p:anim>
                                    <p:anim calcmode="lin" valueType="num">
                                      <p:cBhvr>
                                        <p:cTn id="17" dur="1000" fill="hold"/>
                                        <p:tgtEl>
                                          <p:spTgt spid="7"/>
                                        </p:tgtEl>
                                        <p:attrNameLst>
                                          <p:attrName>ppt_h</p:attrName>
                                        </p:attrNameLst>
                                      </p:cBhvr>
                                      <p:tavLst>
                                        <p:tav tm="0">
                                          <p:val>
                                            <p:fltVal val="0"/>
                                          </p:val>
                                        </p:tav>
                                        <p:tav tm="100000">
                                          <p:val>
                                            <p:strVal val="#ppt_h"/>
                                          </p:val>
                                        </p:tav>
                                      </p:tavLst>
                                    </p:anim>
                                    <p:animEffect transition="in" filter="fade">
                                      <p:cBhvr>
                                        <p:cTn id="18" dur="1000"/>
                                        <p:tgtEl>
                                          <p:spTgt spid="7"/>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8"/>
                                        </p:tgtEl>
                                        <p:attrNameLst>
                                          <p:attrName>style.visibility</p:attrName>
                                        </p:attrNameLst>
                                      </p:cBhvr>
                                      <p:to>
                                        <p:strVal val="visible"/>
                                      </p:to>
                                    </p:set>
                                    <p:anim calcmode="lin" valueType="num">
                                      <p:cBhvr>
                                        <p:cTn id="21" dur="1250" fill="hold"/>
                                        <p:tgtEl>
                                          <p:spTgt spid="8"/>
                                        </p:tgtEl>
                                        <p:attrNameLst>
                                          <p:attrName>ppt_w</p:attrName>
                                        </p:attrNameLst>
                                      </p:cBhvr>
                                      <p:tavLst>
                                        <p:tav tm="0">
                                          <p:val>
                                            <p:fltVal val="0"/>
                                          </p:val>
                                        </p:tav>
                                        <p:tav tm="100000">
                                          <p:val>
                                            <p:strVal val="#ppt_w"/>
                                          </p:val>
                                        </p:tav>
                                      </p:tavLst>
                                    </p:anim>
                                    <p:anim calcmode="lin" valueType="num">
                                      <p:cBhvr>
                                        <p:cTn id="22" dur="1250" fill="hold"/>
                                        <p:tgtEl>
                                          <p:spTgt spid="8"/>
                                        </p:tgtEl>
                                        <p:attrNameLst>
                                          <p:attrName>ppt_h</p:attrName>
                                        </p:attrNameLst>
                                      </p:cBhvr>
                                      <p:tavLst>
                                        <p:tav tm="0">
                                          <p:val>
                                            <p:fltVal val="0"/>
                                          </p:val>
                                        </p:tav>
                                        <p:tav tm="100000">
                                          <p:val>
                                            <p:strVal val="#ppt_h"/>
                                          </p:val>
                                        </p:tav>
                                      </p:tavLst>
                                    </p:anim>
                                    <p:animEffect transition="in" filter="fade">
                                      <p:cBhvr>
                                        <p:cTn id="23" dur="1250"/>
                                        <p:tgtEl>
                                          <p:spTgt spid="8"/>
                                        </p:tgtEl>
                                      </p:cBhvr>
                                    </p:animEffect>
                                  </p:childTnLst>
                                </p:cTn>
                              </p:par>
                              <p:par>
                                <p:cTn id="24" presetID="53" presetClass="entr" presetSubtype="16" fill="hold" grpId="0" nodeType="withEffect">
                                  <p:stCondLst>
                                    <p:cond delay="1000"/>
                                  </p:stCondLst>
                                  <p:childTnLst>
                                    <p:set>
                                      <p:cBhvr>
                                        <p:cTn id="25" dur="1" fill="hold">
                                          <p:stCondLst>
                                            <p:cond delay="0"/>
                                          </p:stCondLst>
                                        </p:cTn>
                                        <p:tgtEl>
                                          <p:spTgt spid="9"/>
                                        </p:tgtEl>
                                        <p:attrNameLst>
                                          <p:attrName>style.visibility</p:attrName>
                                        </p:attrNameLst>
                                      </p:cBhvr>
                                      <p:to>
                                        <p:strVal val="visible"/>
                                      </p:to>
                                    </p:set>
                                    <p:anim calcmode="lin" valueType="num">
                                      <p:cBhvr>
                                        <p:cTn id="26" dur="1500" fill="hold"/>
                                        <p:tgtEl>
                                          <p:spTgt spid="9"/>
                                        </p:tgtEl>
                                        <p:attrNameLst>
                                          <p:attrName>ppt_w</p:attrName>
                                        </p:attrNameLst>
                                      </p:cBhvr>
                                      <p:tavLst>
                                        <p:tav tm="0">
                                          <p:val>
                                            <p:fltVal val="0"/>
                                          </p:val>
                                        </p:tav>
                                        <p:tav tm="100000">
                                          <p:val>
                                            <p:strVal val="#ppt_w"/>
                                          </p:val>
                                        </p:tav>
                                      </p:tavLst>
                                    </p:anim>
                                    <p:anim calcmode="lin" valueType="num">
                                      <p:cBhvr>
                                        <p:cTn id="27" dur="1500" fill="hold"/>
                                        <p:tgtEl>
                                          <p:spTgt spid="9"/>
                                        </p:tgtEl>
                                        <p:attrNameLst>
                                          <p:attrName>ppt_h</p:attrName>
                                        </p:attrNameLst>
                                      </p:cBhvr>
                                      <p:tavLst>
                                        <p:tav tm="0">
                                          <p:val>
                                            <p:fltVal val="0"/>
                                          </p:val>
                                        </p:tav>
                                        <p:tav tm="100000">
                                          <p:val>
                                            <p:strVal val="#ppt_h"/>
                                          </p:val>
                                        </p:tav>
                                      </p:tavLst>
                                    </p:anim>
                                    <p:animEffect transition="in" filter="fade">
                                      <p:cBhvr>
                                        <p:cTn id="28" dur="1500"/>
                                        <p:tgtEl>
                                          <p:spTgt spid="9"/>
                                        </p:tgtEl>
                                      </p:cBhvr>
                                    </p:animEffect>
                                  </p:childTnLst>
                                </p:cTn>
                              </p:par>
                              <p:par>
                                <p:cTn id="29" presetID="22" presetClass="entr" presetSubtype="1" fill="hold" nodeType="withEffect">
                                  <p:stCondLst>
                                    <p:cond delay="1500"/>
                                  </p:stCondLst>
                                  <p:childTnLst>
                                    <p:set>
                                      <p:cBhvr>
                                        <p:cTn id="30" dur="1" fill="hold">
                                          <p:stCondLst>
                                            <p:cond delay="0"/>
                                          </p:stCondLst>
                                        </p:cTn>
                                        <p:tgtEl>
                                          <p:spTgt spid="15"/>
                                        </p:tgtEl>
                                        <p:attrNameLst>
                                          <p:attrName>style.visibility</p:attrName>
                                        </p:attrNameLst>
                                      </p:cBhvr>
                                      <p:to>
                                        <p:strVal val="visible"/>
                                      </p:to>
                                    </p:set>
                                    <p:animEffect transition="in" filter="wipe(up)">
                                      <p:cBhvr>
                                        <p:cTn id="31" dur="1000"/>
                                        <p:tgtEl>
                                          <p:spTgt spid="15"/>
                                        </p:tgtEl>
                                      </p:cBhvr>
                                    </p:animEffect>
                                  </p:childTnLst>
                                </p:cTn>
                              </p:par>
                              <p:par>
                                <p:cTn id="32" presetID="22" presetClass="entr" presetSubtype="1" fill="hold" nodeType="withEffect">
                                  <p:stCondLst>
                                    <p:cond delay="1750"/>
                                  </p:stCondLst>
                                  <p:childTnLst>
                                    <p:set>
                                      <p:cBhvr>
                                        <p:cTn id="33" dur="1" fill="hold">
                                          <p:stCondLst>
                                            <p:cond delay="0"/>
                                          </p:stCondLst>
                                        </p:cTn>
                                        <p:tgtEl>
                                          <p:spTgt spid="19"/>
                                        </p:tgtEl>
                                        <p:attrNameLst>
                                          <p:attrName>style.visibility</p:attrName>
                                        </p:attrNameLst>
                                      </p:cBhvr>
                                      <p:to>
                                        <p:strVal val="visible"/>
                                      </p:to>
                                    </p:set>
                                    <p:animEffect transition="in" filter="wipe(up)">
                                      <p:cBhvr>
                                        <p:cTn id="34" dur="1000"/>
                                        <p:tgtEl>
                                          <p:spTgt spid="19"/>
                                        </p:tgtEl>
                                      </p:cBhvr>
                                    </p:animEffect>
                                  </p:childTnLst>
                                </p:cTn>
                              </p:par>
                              <p:par>
                                <p:cTn id="35" presetID="22" presetClass="entr" presetSubtype="1" fill="hold" nodeType="withEffect">
                                  <p:stCondLst>
                                    <p:cond delay="2000"/>
                                  </p:stCondLst>
                                  <p:childTnLst>
                                    <p:set>
                                      <p:cBhvr>
                                        <p:cTn id="36" dur="1" fill="hold">
                                          <p:stCondLst>
                                            <p:cond delay="0"/>
                                          </p:stCondLst>
                                        </p:cTn>
                                        <p:tgtEl>
                                          <p:spTgt spid="11"/>
                                        </p:tgtEl>
                                        <p:attrNameLst>
                                          <p:attrName>style.visibility</p:attrName>
                                        </p:attrNameLst>
                                      </p:cBhvr>
                                      <p:to>
                                        <p:strVal val="visible"/>
                                      </p:to>
                                    </p:set>
                                    <p:animEffect transition="in" filter="wipe(up)">
                                      <p:cBhvr>
                                        <p:cTn id="3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bldLvl="0" animBg="1"/>
      <p:bldP spid="9" grpId="0" bldLvl="0" animBg="1"/>
      <p:bldP spid="20"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等腰三角形 6"/>
          <p:cNvSpPr/>
          <p:nvPr/>
        </p:nvSpPr>
        <p:spPr>
          <a:xfrm rot="900000">
            <a:off x="1356941" y="-440566"/>
            <a:ext cx="6896764" cy="5945486"/>
          </a:xfrm>
          <a:prstGeom prst="triangl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sp>
        <p:nvSpPr>
          <p:cNvPr id="8" name="等腰三角形 7"/>
          <p:cNvSpPr/>
          <p:nvPr/>
        </p:nvSpPr>
        <p:spPr>
          <a:xfrm rot="18900000">
            <a:off x="476375" y="-440566"/>
            <a:ext cx="6896764" cy="5945486"/>
          </a:xfrm>
          <a:prstGeom prst="triangl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479424" y="4658640"/>
            <a:ext cx="441256" cy="633467"/>
          </a:xfrm>
          <a:prstGeom prst="rect">
            <a:avLst/>
          </a:prstGeom>
        </p:spPr>
      </p:pic>
      <p:sp>
        <p:nvSpPr>
          <p:cNvPr id="13" name="文本框 12"/>
          <p:cNvSpPr txBox="1"/>
          <p:nvPr/>
        </p:nvSpPr>
        <p:spPr>
          <a:xfrm>
            <a:off x="5930327" y="4775989"/>
            <a:ext cx="2030738" cy="398145"/>
          </a:xfrm>
          <a:prstGeom prst="rect">
            <a:avLst/>
          </a:prstGeom>
          <a:noFill/>
        </p:spPr>
        <p:txBody>
          <a:bodyPr wrap="square" rtlCol="0">
            <a:spAutoFit/>
          </a:bodyPr>
          <a:lstStyle/>
          <a:p>
            <a:pPr algn="ctr">
              <a:defRPr/>
            </a:pPr>
            <a:r>
              <a:rPr lang="x-none" sz="2000" dirty="0" smtClean="0">
                <a:sym typeface="+mn-ea"/>
              </a:rPr>
              <a:t>SDingBa.Xiong</a:t>
            </a:r>
            <a:endParaRPr lang="x-none" sz="2000" dirty="0" smtClean="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2368086" y="2532121"/>
            <a:ext cx="4407790" cy="144487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8" presetClass="emph" presetSubtype="0" fill="hold" grpId="1" nodeType="withEffect">
                                  <p:stCondLst>
                                    <p:cond delay="1500"/>
                                  </p:stCondLst>
                                  <p:childTnLst>
                                    <p:animRot by="21600000">
                                      <p:cBhvr>
                                        <p:cTn id="9" dur="500" fill="hold"/>
                                        <p:tgtEl>
                                          <p:spTgt spid="8"/>
                                        </p:tgtEl>
                                        <p:attrNameLst>
                                          <p:attrName>r</p:attrName>
                                        </p:attrNameLst>
                                      </p:cBhvr>
                                    </p:animRot>
                                  </p:childTnLst>
                                </p:cTn>
                              </p:par>
                              <p:par>
                                <p:cTn id="10" presetID="10" presetClass="entr" presetSubtype="0" fill="hold" grpId="0" nodeType="withEffect">
                                  <p:stCondLst>
                                    <p:cond delay="20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8" presetClass="emph" presetSubtype="0" fill="hold" grpId="1" nodeType="withEffect">
                                  <p:stCondLst>
                                    <p:cond delay="2000"/>
                                  </p:stCondLst>
                                  <p:childTnLst>
                                    <p:animRot by="-21600000">
                                      <p:cBhvr>
                                        <p:cTn id="14" dur="500" fill="hold"/>
                                        <p:tgtEl>
                                          <p:spTgt spid="7"/>
                                        </p:tgtEl>
                                        <p:attrNameLst>
                                          <p:attrName>r</p:attrName>
                                        </p:attrNameLst>
                                      </p:cBhvr>
                                    </p:animRot>
                                  </p:childTnLst>
                                </p:cTn>
                              </p:par>
                              <p:par>
                                <p:cTn id="15" presetID="2" presetClass="entr" presetSubtype="2" fill="hold" nodeType="withEffect">
                                  <p:stCondLst>
                                    <p:cond delay="275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1+#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3250"/>
                                  </p:stCondLst>
                                  <p:childTnLst>
                                    <p:set>
                                      <p:cBhvr>
                                        <p:cTn id="20" dur="1" fill="hold">
                                          <p:stCondLst>
                                            <p:cond delay="0"/>
                                          </p:stCondLst>
                                        </p:cTn>
                                        <p:tgtEl>
                                          <p:spTgt spid="13">
                                            <p:txEl>
                                              <p:pRg st="0" end="0"/>
                                            </p:txEl>
                                          </p:spTgt>
                                        </p:tgtEl>
                                        <p:attrNameLst>
                                          <p:attrName>style.visibility</p:attrName>
                                        </p:attrNameLst>
                                      </p:cBhvr>
                                      <p:to>
                                        <p:strVal val="visible"/>
                                      </p:to>
                                    </p:set>
                                    <p:anim calcmode="lin" valueType="num">
                                      <p:cBhvr additive="base">
                                        <p:cTn id="21"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7" grpId="1" bldLvl="0" animBg="1"/>
      <p:bldP spid="8" grpId="0" bldLvl="0" animBg="1"/>
      <p:bldP spid="8" grpId="1" bldLvl="0" animBg="1"/>
      <p:bldP spid="1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6" descr="F:\qq文件\1078379364\FileRecv\终极版1.png"/>
          <p:cNvPicPr>
            <a:picLocks noChangeAspect="1" noChangeArrowheads="1"/>
          </p:cNvPicPr>
          <p:nvPr/>
        </p:nvPicPr>
        <p:blipFill>
          <a:blip r:embed="rId1" cstate="print"/>
          <a:srcRect/>
          <a:stretch>
            <a:fillRect/>
          </a:stretch>
        </p:blipFill>
        <p:spPr>
          <a:xfrm>
            <a:off x="-12700" y="857250"/>
            <a:ext cx="5711190" cy="4933950"/>
          </a:xfrm>
          <a:prstGeom prst="rect">
            <a:avLst/>
          </a:prstGeom>
          <a:noFill/>
          <a:ln w="9525">
            <a:noFill/>
            <a:miter lim="800000"/>
            <a:headEnd/>
            <a:tailEnd/>
          </a:ln>
        </p:spPr>
      </p:pic>
      <p:sp>
        <p:nvSpPr>
          <p:cNvPr id="7" name="矩形 6"/>
          <p:cNvSpPr/>
          <p:nvPr/>
        </p:nvSpPr>
        <p:spPr>
          <a:xfrm>
            <a:off x="-11430" y="857250"/>
            <a:ext cx="5709920" cy="493268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sp>
        <p:nvSpPr>
          <p:cNvPr id="8" name="矩形 7"/>
          <p:cNvSpPr/>
          <p:nvPr/>
        </p:nvSpPr>
        <p:spPr>
          <a:xfrm>
            <a:off x="945515" y="2259330"/>
            <a:ext cx="3872865" cy="1816735"/>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sp>
        <p:nvSpPr>
          <p:cNvPr id="10" name="文本框 9"/>
          <p:cNvSpPr txBox="1"/>
          <p:nvPr/>
        </p:nvSpPr>
        <p:spPr>
          <a:xfrm>
            <a:off x="6210300" y="2360930"/>
            <a:ext cx="2474595" cy="914400"/>
          </a:xfrm>
          <a:prstGeom prst="rect">
            <a:avLst/>
          </a:prstGeom>
          <a:noFill/>
        </p:spPr>
        <p:txBody>
          <a:bodyPr wrap="square" rtlCol="0">
            <a:spAutoFit/>
          </a:bodyPr>
          <a:lstStyle/>
          <a:p>
            <a:pPr algn="just">
              <a:lnSpc>
                <a:spcPct val="150000"/>
              </a:lnSpc>
            </a:pPr>
            <a:r>
              <a:rPr lang="da-DK" altLang="zh-CN" kern="0" spc="100" smtClean="0">
                <a:solidFill>
                  <a:schemeClr val="tx1">
                    <a:lumMod val="85000"/>
                    <a:lumOff val="15000"/>
                  </a:schemeClr>
                </a:solidFill>
                <a:latin typeface="微软雅黑" panose="020B0503020204020204" pitchFamily="34" charset="-122"/>
                <a:ea typeface="微软雅黑" panose="020B0503020204020204" pitchFamily="34" charset="-122"/>
                <a:sym typeface="+mn-ea"/>
              </a:rPr>
              <a:t>需求分析</a:t>
            </a:r>
            <a:endParaRPr lang="da-DK" altLang="zh-CN" kern="0" spc="100" smtClean="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gn="just">
              <a:lnSpc>
                <a:spcPct val="150000"/>
              </a:lnSpc>
            </a:pPr>
            <a:endParaRPr lang="da-DK" altLang="zh-CN" kern="0" spc="100" dirty="0" smtClean="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11" name="文本框 10"/>
          <p:cNvSpPr txBox="1"/>
          <p:nvPr/>
        </p:nvSpPr>
        <p:spPr>
          <a:xfrm>
            <a:off x="6127370" y="3375978"/>
            <a:ext cx="2296886" cy="557530"/>
          </a:xfrm>
          <a:prstGeom prst="rect">
            <a:avLst/>
          </a:prstGeom>
          <a:noFill/>
        </p:spPr>
        <p:txBody>
          <a:bodyPr wrap="square" rtlCol="0">
            <a:spAutoFit/>
          </a:bodyPr>
          <a:lstStyle/>
          <a:p>
            <a:pPr algn="just">
              <a:lnSpc>
                <a:spcPct val="170000"/>
              </a:lnSpc>
            </a:pPr>
            <a:r>
              <a:rPr lang="zh-CN" altLang="en-US" dirty="0" smtClean="0">
                <a:latin typeface="微软雅黑" panose="020B0503020204020204" pitchFamily="34" charset="-122"/>
                <a:ea typeface="微软雅黑" panose="020B0503020204020204" pitchFamily="34" charset="-122"/>
              </a:rPr>
              <a:t>功能介绍</a:t>
            </a:r>
            <a:endParaRPr lang="zh-CN" altLang="en-US" dirty="0" smtClean="0">
              <a:latin typeface="微软雅黑" panose="020B0503020204020204" pitchFamily="34" charset="-122"/>
              <a:ea typeface="微软雅黑" panose="020B0503020204020204" pitchFamily="34" charset="-122"/>
            </a:endParaRPr>
          </a:p>
        </p:txBody>
      </p:sp>
      <p:sp>
        <p:nvSpPr>
          <p:cNvPr id="12" name="文本框 11"/>
          <p:cNvSpPr txBox="1"/>
          <p:nvPr/>
        </p:nvSpPr>
        <p:spPr>
          <a:xfrm>
            <a:off x="6210298" y="4515755"/>
            <a:ext cx="2296886" cy="557530"/>
          </a:xfrm>
          <a:prstGeom prst="rect">
            <a:avLst/>
          </a:prstGeom>
          <a:noFill/>
        </p:spPr>
        <p:txBody>
          <a:bodyPr wrap="square" rtlCol="0">
            <a:spAutoFit/>
          </a:bodyPr>
          <a:lstStyle/>
          <a:p>
            <a:pPr algn="just">
              <a:lnSpc>
                <a:spcPct val="170000"/>
              </a:lnSpc>
            </a:pPr>
            <a:r>
              <a:rPr lang="zh-CN" altLang="en-US" dirty="0" smtClean="0">
                <a:latin typeface="微软雅黑" panose="020B0503020204020204" pitchFamily="34" charset="-122"/>
                <a:ea typeface="微软雅黑" panose="020B0503020204020204" pitchFamily="34" charset="-122"/>
              </a:rPr>
              <a:t>特色及创新点</a:t>
            </a:r>
            <a:endParaRPr lang="zh-CN" altLang="en-US" dirty="0" smtClean="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1308100" y="2876550"/>
            <a:ext cx="3180715" cy="847090"/>
          </a:xfrm>
          <a:prstGeom prst="rect">
            <a:avLst/>
          </a:prstGeom>
        </p:spPr>
      </p:pic>
      <p:sp>
        <p:nvSpPr>
          <p:cNvPr id="17" name="文本框 16"/>
          <p:cNvSpPr txBox="1"/>
          <p:nvPr/>
        </p:nvSpPr>
        <p:spPr>
          <a:xfrm flipH="1">
            <a:off x="6210300" y="3905885"/>
            <a:ext cx="1545590" cy="609600"/>
          </a:xfrm>
          <a:prstGeom prst="rect">
            <a:avLst/>
          </a:prstGeom>
          <a:noFill/>
        </p:spPr>
        <p:txBody>
          <a:bodyPr wrap="square" rtlCol="0" anchor="t">
            <a:spAutoFit/>
          </a:bodyPr>
          <a:p>
            <a:pPr>
              <a:lnSpc>
                <a:spcPct val="170000"/>
              </a:lnSpc>
            </a:pPr>
            <a:r>
              <a:rPr lang="en-US" altLang="zh-CN" sz="2000" b="1">
                <a:effectLst>
                  <a:outerShdw blurRad="38100" dist="19050" dir="2700000" algn="tl" rotWithShape="0">
                    <a:schemeClr val="dk1">
                      <a:alpha val="40000"/>
                    </a:schemeClr>
                  </a:outerShdw>
                </a:effectLst>
                <a:latin typeface="Arial" panose="02080604020202020204" charset="0"/>
                <a:ea typeface="微软雅黑" panose="020B0503020204020204" pitchFamily="34" charset="-122"/>
                <a:sym typeface="+mn-ea"/>
              </a:rPr>
              <a:t>PART 03</a:t>
            </a:r>
            <a:endParaRPr lang="zh-CN" altLang="en-US" sz="2000"/>
          </a:p>
        </p:txBody>
      </p:sp>
      <p:sp>
        <p:nvSpPr>
          <p:cNvPr id="18" name="文本框 17"/>
          <p:cNvSpPr txBox="1"/>
          <p:nvPr/>
        </p:nvSpPr>
        <p:spPr>
          <a:xfrm>
            <a:off x="6210300" y="1650365"/>
            <a:ext cx="1296035" cy="609600"/>
          </a:xfrm>
          <a:prstGeom prst="rect">
            <a:avLst/>
          </a:prstGeom>
          <a:noFill/>
        </p:spPr>
        <p:txBody>
          <a:bodyPr wrap="square" rtlCol="0" anchor="t">
            <a:spAutoFit/>
          </a:bodyPr>
          <a:p>
            <a:pPr>
              <a:lnSpc>
                <a:spcPct val="170000"/>
              </a:lnSpc>
            </a:pPr>
            <a:r>
              <a:rPr lang="en-US" altLang="zh-CN" sz="2000" b="1">
                <a:effectLst>
                  <a:outerShdw blurRad="38100" dist="19050" dir="2700000" algn="tl" rotWithShape="0">
                    <a:schemeClr val="dk1">
                      <a:alpha val="40000"/>
                    </a:schemeClr>
                  </a:outerShdw>
                </a:effectLst>
                <a:latin typeface="Arial" panose="02080604020202020204" charset="0"/>
                <a:ea typeface="微软雅黑" panose="020B0503020204020204" pitchFamily="34" charset="-122"/>
                <a:sym typeface="+mn-ea"/>
              </a:rPr>
              <a:t>PART 01</a:t>
            </a:r>
            <a:endParaRPr lang="zh-CN" altLang="en-US" sz="2000"/>
          </a:p>
        </p:txBody>
      </p:sp>
      <p:sp>
        <p:nvSpPr>
          <p:cNvPr id="19" name="文本框 18"/>
          <p:cNvSpPr txBox="1"/>
          <p:nvPr/>
        </p:nvSpPr>
        <p:spPr>
          <a:xfrm>
            <a:off x="6210300" y="2766695"/>
            <a:ext cx="1207770" cy="609600"/>
          </a:xfrm>
          <a:prstGeom prst="rect">
            <a:avLst/>
          </a:prstGeom>
          <a:noFill/>
        </p:spPr>
        <p:txBody>
          <a:bodyPr wrap="none" rtlCol="0" anchor="t">
            <a:spAutoFit/>
          </a:bodyPr>
          <a:p>
            <a:pPr>
              <a:lnSpc>
                <a:spcPct val="170000"/>
              </a:lnSpc>
            </a:pPr>
            <a:r>
              <a:rPr lang="en-US" altLang="zh-CN" sz="2000" b="1">
                <a:effectLst>
                  <a:outerShdw blurRad="38100" dist="19050" dir="2700000" algn="tl" rotWithShape="0">
                    <a:schemeClr val="dk1">
                      <a:alpha val="40000"/>
                    </a:schemeClr>
                  </a:outerShdw>
                </a:effectLst>
                <a:latin typeface="Arial" panose="02080604020202020204" charset="0"/>
                <a:ea typeface="微软雅黑" panose="020B0503020204020204" pitchFamily="34" charset="-122"/>
                <a:sym typeface="+mn-ea"/>
              </a:rPr>
              <a:t>PART 02</a:t>
            </a:r>
            <a:endParaRPr lang="en-US" altLang="zh-CN" sz="2000" b="1">
              <a:effectLst>
                <a:outerShdw blurRad="38100" dist="19050" dir="2700000" algn="tl" rotWithShape="0">
                  <a:schemeClr val="dk1">
                    <a:alpha val="40000"/>
                  </a:schemeClr>
                </a:outerShdw>
              </a:effectLst>
              <a:latin typeface="Arial" panose="02080604020202020204" charset="0"/>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4000">
        <p:fade/>
      </p:transition>
    </mc:Choice>
    <mc:Fallback>
      <p:transition spd="med"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75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500"/>
                                        <p:tgtEl>
                                          <p:spTgt spid="8"/>
                                        </p:tgtEl>
                                      </p:cBhvr>
                                    </p:animEffect>
                                  </p:childTnLst>
                                </p:cTn>
                              </p:par>
                              <p:par>
                                <p:cTn id="8" presetID="2" presetClass="entr" presetSubtype="2"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500" fill="hold"/>
                                        <p:tgtEl>
                                          <p:spTgt spid="10"/>
                                        </p:tgtEl>
                                        <p:attrNameLst>
                                          <p:attrName>ppt_x</p:attrName>
                                        </p:attrNameLst>
                                      </p:cBhvr>
                                      <p:tavLst>
                                        <p:tav tm="0">
                                          <p:val>
                                            <p:strVal val="1+#ppt_w/2"/>
                                          </p:val>
                                        </p:tav>
                                        <p:tav tm="100000">
                                          <p:val>
                                            <p:strVal val="#ppt_x"/>
                                          </p:val>
                                        </p:tav>
                                      </p:tavLst>
                                    </p:anim>
                                    <p:anim calcmode="lin" valueType="num">
                                      <p:cBhvr additive="base">
                                        <p:cTn id="11" dur="500" fill="hold"/>
                                        <p:tgtEl>
                                          <p:spTgt spid="10"/>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25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1+#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50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1+#ppt_w/2"/>
                                          </p:val>
                                        </p:tav>
                                        <p:tav tm="100000">
                                          <p:val>
                                            <p:strVal val="#ppt_x"/>
                                          </p:val>
                                        </p:tav>
                                      </p:tavLst>
                                    </p:anim>
                                    <p:anim calcmode="lin" valueType="num">
                                      <p:cBhvr additive="base">
                                        <p:cTn id="19"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0" grpId="0"/>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84811" y="-44545"/>
            <a:ext cx="3376749" cy="6263640"/>
          </a:xfrm>
          <a:prstGeom prst="rect">
            <a:avLst/>
          </a:prstGeom>
          <a:noFill/>
        </p:spPr>
        <p:txBody>
          <a:bodyPr wrap="square" rtlCol="0" anchor="ctr">
            <a:spAutoFit/>
          </a:bodyPr>
          <a:lstStyle/>
          <a:p>
            <a:pPr algn="ctr">
              <a:lnSpc>
                <a:spcPct val="150000"/>
              </a:lnSpc>
            </a:pPr>
            <a:r>
              <a:rPr lang="en-US" altLang="zh-CN" sz="27000" dirty="0">
                <a:latin typeface="微软雅黑" panose="020B0503020204020204" pitchFamily="34" charset="-122"/>
                <a:ea typeface="微软雅黑" panose="020B0503020204020204" pitchFamily="34" charset="-122"/>
              </a:rPr>
              <a:t>1</a:t>
            </a:r>
            <a:endParaRPr lang="en-US" altLang="zh-CN" sz="27000" dirty="0" smtClean="0">
              <a:latin typeface="微软雅黑" panose="020B0503020204020204" pitchFamily="34" charset="-122"/>
              <a:ea typeface="微软雅黑" panose="020B0503020204020204" pitchFamily="34" charset="-122"/>
            </a:endParaRPr>
          </a:p>
        </p:txBody>
      </p:sp>
      <p:sp>
        <p:nvSpPr>
          <p:cNvPr id="7" name="椭圆 6"/>
          <p:cNvSpPr/>
          <p:nvPr/>
        </p:nvSpPr>
        <p:spPr>
          <a:xfrm>
            <a:off x="4353197" y="1771651"/>
            <a:ext cx="3269794" cy="3269794"/>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sp>
        <p:nvSpPr>
          <p:cNvPr id="9" name="文本框 8"/>
          <p:cNvSpPr txBox="1"/>
          <p:nvPr/>
        </p:nvSpPr>
        <p:spPr>
          <a:xfrm>
            <a:off x="4661118" y="3050493"/>
            <a:ext cx="2653952" cy="822960"/>
          </a:xfrm>
          <a:prstGeom prst="rect">
            <a:avLst/>
          </a:prstGeom>
          <a:noFill/>
        </p:spPr>
        <p:txBody>
          <a:bodyPr wrap="square" rtlCol="0">
            <a:spAutoFit/>
          </a:bodyPr>
          <a:lstStyle/>
          <a:p>
            <a:pPr algn="just">
              <a:lnSpc>
                <a:spcPct val="150000"/>
              </a:lnSpc>
            </a:pPr>
            <a:r>
              <a:rPr lang="en-US" altLang="zh-CN" sz="3200" dirty="0" smtClean="0">
                <a:latin typeface="微软雅黑" panose="020B0503020204020204" pitchFamily="34" charset="-122"/>
                <a:ea typeface="微软雅黑" panose="020B0503020204020204" pitchFamily="34" charset="-122"/>
              </a:rPr>
              <a:t>   </a:t>
            </a:r>
            <a:r>
              <a:rPr lang="zh-CN" altLang="en-US" sz="3200" dirty="0" smtClean="0">
                <a:latin typeface="微软雅黑" panose="020B0503020204020204" pitchFamily="34" charset="-122"/>
                <a:ea typeface="微软雅黑" panose="020B0503020204020204" pitchFamily="34" charset="-122"/>
              </a:rPr>
              <a:t>背景分析</a:t>
            </a:r>
            <a:endParaRPr lang="zh-CN" altLang="en-US" sz="3200" dirty="0" smtClean="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87896" y="4106090"/>
            <a:ext cx="388620" cy="388620"/>
          </a:xfrm>
          <a:prstGeom prst="rect">
            <a:avLst/>
          </a:prstGeom>
        </p:spPr>
      </p:pic>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3784" y="4106090"/>
            <a:ext cx="388620" cy="388620"/>
          </a:xfrm>
          <a:prstGeom prst="rect">
            <a:avLst/>
          </a:prstGeom>
        </p:spPr>
      </p:pic>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99672" y="4109901"/>
            <a:ext cx="388620" cy="388620"/>
          </a:xfrm>
          <a:prstGeom prst="rect">
            <a:avLst/>
          </a:prstGeom>
        </p:spPr>
      </p:pic>
      <p:pic>
        <p:nvPicPr>
          <p:cNvPr id="2" name="图片 1"/>
          <p:cNvPicPr>
            <a:picLocks noChangeAspect="1"/>
          </p:cNvPicPr>
          <p:nvPr/>
        </p:nvPicPr>
        <p:blipFill>
          <a:blip r:embed="rId4"/>
          <a:stretch>
            <a:fillRect/>
          </a:stretch>
        </p:blipFill>
        <p:spPr>
          <a:xfrm>
            <a:off x="2207608" y="3010430"/>
            <a:ext cx="2176461" cy="74987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2000">
        <p:fade/>
      </p:transition>
    </mc:Choice>
    <mc:Fallback>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out)">
                                      <p:cBhvr>
                                        <p:cTn id="7" dur="500"/>
                                        <p:tgtEl>
                                          <p:spTgt spid="5"/>
                                        </p:tgtEl>
                                      </p:cBhvr>
                                    </p:animEffect>
                                  </p:childTnLst>
                                </p:cTn>
                              </p:par>
                              <p:par>
                                <p:cTn id="8" presetID="21" presetClass="entr" presetSubtype="1" fill="hold" grpId="0" nodeType="withEffect">
                                  <p:stCondLst>
                                    <p:cond delay="750"/>
                                  </p:stCondLst>
                                  <p:childTnLst>
                                    <p:set>
                                      <p:cBhvr>
                                        <p:cTn id="9" dur="1" fill="hold">
                                          <p:stCondLst>
                                            <p:cond delay="0"/>
                                          </p:stCondLst>
                                        </p:cTn>
                                        <p:tgtEl>
                                          <p:spTgt spid="7"/>
                                        </p:tgtEl>
                                        <p:attrNameLst>
                                          <p:attrName>style.visibility</p:attrName>
                                        </p:attrNameLst>
                                      </p:cBhvr>
                                      <p:to>
                                        <p:strVal val="visible"/>
                                      </p:to>
                                    </p:set>
                                    <p:animEffect transition="in" filter="wheel(1)">
                                      <p:cBhvr>
                                        <p:cTn id="10" dur="500"/>
                                        <p:tgtEl>
                                          <p:spTgt spid="7"/>
                                        </p:tgtEl>
                                      </p:cBhvr>
                                    </p:animEffect>
                                  </p:childTnLst>
                                </p:cTn>
                              </p:par>
                              <p:par>
                                <p:cTn id="11" presetID="22" presetClass="entr" presetSubtype="1" fill="hold" grpId="0" nodeType="withEffect">
                                  <p:stCondLst>
                                    <p:cond delay="125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500"/>
                                        <p:tgtEl>
                                          <p:spTgt spid="9"/>
                                        </p:tgtEl>
                                      </p:cBhvr>
                                    </p:animEffect>
                                  </p:childTnLst>
                                </p:cTn>
                              </p:par>
                              <p:par>
                                <p:cTn id="14" presetID="42" presetClass="entr" presetSubtype="0" fill="hold" nodeType="withEffect">
                                  <p:stCondLst>
                                    <p:cond delay="175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anim calcmode="lin" valueType="num">
                                      <p:cBhvr>
                                        <p:cTn id="17" dur="500" fill="hold"/>
                                        <p:tgtEl>
                                          <p:spTgt spid="13"/>
                                        </p:tgtEl>
                                        <p:attrNameLst>
                                          <p:attrName>ppt_x</p:attrName>
                                        </p:attrNameLst>
                                      </p:cBhvr>
                                      <p:tavLst>
                                        <p:tav tm="0">
                                          <p:val>
                                            <p:strVal val="#ppt_x"/>
                                          </p:val>
                                        </p:tav>
                                        <p:tav tm="100000">
                                          <p:val>
                                            <p:strVal val="#ppt_x"/>
                                          </p:val>
                                        </p:tav>
                                      </p:tavLst>
                                    </p:anim>
                                    <p:anim calcmode="lin" valueType="num">
                                      <p:cBhvr>
                                        <p:cTn id="18" dur="500" fill="hold"/>
                                        <p:tgtEl>
                                          <p:spTgt spid="13"/>
                                        </p:tgtEl>
                                        <p:attrNameLst>
                                          <p:attrName>ppt_y</p:attrName>
                                        </p:attrNameLst>
                                      </p:cBhvr>
                                      <p:tavLst>
                                        <p:tav tm="0">
                                          <p:val>
                                            <p:strVal val="#ppt_y+.1"/>
                                          </p:val>
                                        </p:tav>
                                        <p:tav tm="100000">
                                          <p:val>
                                            <p:strVal val="#ppt_y"/>
                                          </p:val>
                                        </p:tav>
                                      </p:tavLst>
                                    </p:anim>
                                  </p:childTnLst>
                                </p:cTn>
                              </p:par>
                              <p:par>
                                <p:cTn id="19" presetID="8" presetClass="emph" presetSubtype="0" fill="hold" nodeType="withEffect">
                                  <p:stCondLst>
                                    <p:cond delay="1750"/>
                                  </p:stCondLst>
                                  <p:childTnLst>
                                    <p:animRot by="21600000">
                                      <p:cBhvr>
                                        <p:cTn id="20" dur="500" fill="hold"/>
                                        <p:tgtEl>
                                          <p:spTgt spid="13"/>
                                        </p:tgtEl>
                                        <p:attrNameLst>
                                          <p:attrName>r</p:attrName>
                                        </p:attrNameLst>
                                      </p:cBhvr>
                                    </p:animRot>
                                  </p:childTnLst>
                                </p:cTn>
                              </p:par>
                              <p:par>
                                <p:cTn id="21" presetID="42" presetClass="entr" presetSubtype="0" fill="hold" nodeType="withEffect">
                                  <p:stCondLst>
                                    <p:cond delay="200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anim calcmode="lin" valueType="num">
                                      <p:cBhvr>
                                        <p:cTn id="24" dur="500" fill="hold"/>
                                        <p:tgtEl>
                                          <p:spTgt spid="12"/>
                                        </p:tgtEl>
                                        <p:attrNameLst>
                                          <p:attrName>ppt_x</p:attrName>
                                        </p:attrNameLst>
                                      </p:cBhvr>
                                      <p:tavLst>
                                        <p:tav tm="0">
                                          <p:val>
                                            <p:strVal val="#ppt_x"/>
                                          </p:val>
                                        </p:tav>
                                        <p:tav tm="100000">
                                          <p:val>
                                            <p:strVal val="#ppt_x"/>
                                          </p:val>
                                        </p:tav>
                                      </p:tavLst>
                                    </p:anim>
                                    <p:anim calcmode="lin" valueType="num">
                                      <p:cBhvr>
                                        <p:cTn id="25" dur="500" fill="hold"/>
                                        <p:tgtEl>
                                          <p:spTgt spid="12"/>
                                        </p:tgtEl>
                                        <p:attrNameLst>
                                          <p:attrName>ppt_y</p:attrName>
                                        </p:attrNameLst>
                                      </p:cBhvr>
                                      <p:tavLst>
                                        <p:tav tm="0">
                                          <p:val>
                                            <p:strVal val="#ppt_y+.1"/>
                                          </p:val>
                                        </p:tav>
                                        <p:tav tm="100000">
                                          <p:val>
                                            <p:strVal val="#ppt_y"/>
                                          </p:val>
                                        </p:tav>
                                      </p:tavLst>
                                    </p:anim>
                                  </p:childTnLst>
                                </p:cTn>
                              </p:par>
                              <p:par>
                                <p:cTn id="26" presetID="8" presetClass="emph" presetSubtype="0" fill="hold" nodeType="withEffect">
                                  <p:stCondLst>
                                    <p:cond delay="2250"/>
                                  </p:stCondLst>
                                  <p:childTnLst>
                                    <p:animRot by="21600000">
                                      <p:cBhvr>
                                        <p:cTn id="27" dur="500" fill="hold"/>
                                        <p:tgtEl>
                                          <p:spTgt spid="12"/>
                                        </p:tgtEl>
                                        <p:attrNameLst>
                                          <p:attrName>r</p:attrName>
                                        </p:attrNameLst>
                                      </p:cBhvr>
                                    </p:animRot>
                                  </p:childTnLst>
                                </p:cTn>
                              </p:par>
                              <p:par>
                                <p:cTn id="28" presetID="42" presetClass="entr" presetSubtype="0" fill="hold" nodeType="withEffect">
                                  <p:stCondLst>
                                    <p:cond delay="230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anim calcmode="lin" valueType="num">
                                      <p:cBhvr>
                                        <p:cTn id="31" dur="500" fill="hold"/>
                                        <p:tgtEl>
                                          <p:spTgt spid="11"/>
                                        </p:tgtEl>
                                        <p:attrNameLst>
                                          <p:attrName>ppt_x</p:attrName>
                                        </p:attrNameLst>
                                      </p:cBhvr>
                                      <p:tavLst>
                                        <p:tav tm="0">
                                          <p:val>
                                            <p:strVal val="#ppt_x"/>
                                          </p:val>
                                        </p:tav>
                                        <p:tav tm="100000">
                                          <p:val>
                                            <p:strVal val="#ppt_x"/>
                                          </p:val>
                                        </p:tav>
                                      </p:tavLst>
                                    </p:anim>
                                    <p:anim calcmode="lin" valueType="num">
                                      <p:cBhvr>
                                        <p:cTn id="32" dur="500" fill="hold"/>
                                        <p:tgtEl>
                                          <p:spTgt spid="11"/>
                                        </p:tgtEl>
                                        <p:attrNameLst>
                                          <p:attrName>ppt_y</p:attrName>
                                        </p:attrNameLst>
                                      </p:cBhvr>
                                      <p:tavLst>
                                        <p:tav tm="0">
                                          <p:val>
                                            <p:strVal val="#ppt_y+.1"/>
                                          </p:val>
                                        </p:tav>
                                        <p:tav tm="100000">
                                          <p:val>
                                            <p:strVal val="#ppt_y"/>
                                          </p:val>
                                        </p:tav>
                                      </p:tavLst>
                                    </p:anim>
                                  </p:childTnLst>
                                </p:cTn>
                              </p:par>
                              <p:par>
                                <p:cTn id="33" presetID="8" presetClass="emph" presetSubtype="0" fill="hold" nodeType="withEffect">
                                  <p:stCondLst>
                                    <p:cond delay="2300"/>
                                  </p:stCondLst>
                                  <p:childTnLst>
                                    <p:animRot by="21600000">
                                      <p:cBhvr>
                                        <p:cTn id="34" dur="5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ldLvl="0" animBg="1"/>
      <p:bldP spid="9" grpId="0" uiExpan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2" name="对象 11"/>
          <p:cNvGraphicFramePr/>
          <p:nvPr/>
        </p:nvGraphicFramePr>
        <p:xfrm>
          <a:off x="1746885" y="1185545"/>
          <a:ext cx="5505450" cy="3475355"/>
        </p:xfrm>
        <a:graphic>
          <a:graphicData uri="http://schemas.openxmlformats.org/presentationml/2006/ole">
            <mc:AlternateContent xmlns:mc="http://schemas.openxmlformats.org/markup-compatibility/2006">
              <mc:Choice xmlns:v="urn:schemas-microsoft-com:vml" Requires="v">
                <p:oleObj spid="_x0000_s13" name="" r:id="rId1" imgW="3971925" imgH="3314700" progId="Paint.Picture">
                  <p:embed/>
                </p:oleObj>
              </mc:Choice>
              <mc:Fallback>
                <p:oleObj name="" r:id="rId1" imgW="3971925" imgH="3314700" progId="Paint.Picture">
                  <p:embed/>
                  <p:pic>
                    <p:nvPicPr>
                      <p:cNvPr id="0" name="图片 12"/>
                      <p:cNvPicPr/>
                      <p:nvPr/>
                    </p:nvPicPr>
                    <p:blipFill>
                      <a:blip r:embed="rId2"/>
                    </p:blipFill>
                    <p:spPr>
                      <a:xfrm>
                        <a:off x="1746885" y="1185545"/>
                        <a:ext cx="5505450" cy="3475355"/>
                      </a:xfrm>
                      <a:prstGeom prst="rect">
                        <a:avLst/>
                      </a:prstGeom>
                    </p:spPr>
                  </p:pic>
                </p:oleObj>
              </mc:Fallback>
            </mc:AlternateContent>
          </a:graphicData>
        </a:graphic>
      </p:graphicFrame>
      <p:sp>
        <p:nvSpPr>
          <p:cNvPr id="6" name="文本框 5"/>
          <p:cNvSpPr txBox="1"/>
          <p:nvPr/>
        </p:nvSpPr>
        <p:spPr>
          <a:xfrm>
            <a:off x="641985" y="5050155"/>
            <a:ext cx="7714615" cy="1188720"/>
          </a:xfrm>
          <a:prstGeom prst="rect">
            <a:avLst/>
          </a:prstGeom>
          <a:noFill/>
        </p:spPr>
        <p:txBody>
          <a:bodyPr wrap="square" rtlCol="0">
            <a:spAutoFit/>
          </a:bodyPr>
          <a:p>
            <a:r>
              <a:rPr lang="en-US" altLang="zh-CN">
                <a:latin typeface="宋体" panose="02010600030101010101" pitchFamily="2" charset="-122"/>
                <a:ea typeface="宋体" panose="02010600030101010101" pitchFamily="2" charset="-122"/>
              </a:rPr>
              <a:t>    </a:t>
            </a:r>
            <a:r>
              <a:rPr lang="zh-CN" altLang="en-US">
                <a:latin typeface="宋体" panose="02010600030101010101" pitchFamily="2" charset="-122"/>
                <a:ea typeface="宋体" panose="02010600030101010101" pitchFamily="2" charset="-122"/>
              </a:rPr>
              <a:t>据悉，中国消费着世界上超过三分之一的香烟，</a:t>
            </a:r>
            <a:r>
              <a:rPr lang="zh-CN" altLang="en-US">
                <a:latin typeface="宋体" panose="02010600030101010101" pitchFamily="2" charset="-122"/>
                <a:ea typeface="宋体" panose="02010600030101010101" pitchFamily="2" charset="-122"/>
                <a:sym typeface="+mn-ea"/>
              </a:rPr>
              <a:t>我国吸烟人群逾3亿，另有约7.4亿不吸烟人群遭受二手烟的危害；每年因吸烟相关疾病所致死亡人数超过100万，</a:t>
            </a:r>
            <a:r>
              <a:rPr lang="zh-CN" altLang="en-US">
                <a:latin typeface="宋体" panose="02010600030101010101" pitchFamily="2" charset="-122"/>
                <a:ea typeface="宋体" panose="02010600030101010101" pitchFamily="2" charset="-122"/>
              </a:rPr>
              <a:t>因其患肺癌、中风和心脏病的风险也更高。如对吸烟流行状况不加以控制，至2050年，每年死亡人数将突破300万。</a:t>
            </a:r>
            <a:endParaRPr lang="zh-CN" altLang="en-US">
              <a:latin typeface="宋体" panose="02010600030101010101" pitchFamily="2" charset="-122"/>
              <a:ea typeface="宋体" panose="02010600030101010101" pitchFamily="2" charset="-122"/>
            </a:endParaRPr>
          </a:p>
        </p:txBody>
      </p:sp>
      <p:sp>
        <p:nvSpPr>
          <p:cNvPr id="11" name="文本框 10"/>
          <p:cNvSpPr txBox="1"/>
          <p:nvPr/>
        </p:nvSpPr>
        <p:spPr>
          <a:xfrm>
            <a:off x="1868805" y="1436370"/>
            <a:ext cx="1819275" cy="304800"/>
          </a:xfrm>
          <a:prstGeom prst="rect">
            <a:avLst/>
          </a:prstGeom>
          <a:noFill/>
        </p:spPr>
        <p:txBody>
          <a:bodyPr wrap="square" rtlCol="0">
            <a:spAutoFit/>
          </a:bodyPr>
          <a:p>
            <a:r>
              <a:rPr lang="zh-CN" altLang="en-US" sz="1400"/>
              <a:t>（死亡人数</a:t>
            </a:r>
            <a:r>
              <a:rPr lang="en-US" altLang="zh-CN" sz="1400"/>
              <a:t>/</a:t>
            </a:r>
            <a:r>
              <a:rPr lang="zh-CN" altLang="en-US" sz="1400"/>
              <a:t>百万）</a:t>
            </a:r>
            <a:endParaRPr lang="zh-CN" altLang="en-US" sz="1400"/>
          </a:p>
        </p:txBody>
      </p:sp>
      <p:sp>
        <p:nvSpPr>
          <p:cNvPr id="14" name="文本框 13"/>
          <p:cNvSpPr txBox="1"/>
          <p:nvPr/>
        </p:nvSpPr>
        <p:spPr>
          <a:xfrm>
            <a:off x="351790" y="935355"/>
            <a:ext cx="1371600" cy="365760"/>
          </a:xfrm>
          <a:prstGeom prst="rect">
            <a:avLst/>
          </a:prstGeom>
          <a:noFill/>
        </p:spPr>
        <p:txBody>
          <a:bodyPr wrap="square" rtlCol="0">
            <a:spAutoFit/>
          </a:bodyPr>
          <a:p>
            <a:r>
              <a:rPr lang="zh-CN" altLang="en-US"/>
              <a:t>背景分析</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84811" y="-44545"/>
            <a:ext cx="3376749" cy="6263640"/>
          </a:xfrm>
          <a:prstGeom prst="rect">
            <a:avLst/>
          </a:prstGeom>
          <a:noFill/>
        </p:spPr>
        <p:txBody>
          <a:bodyPr wrap="square" rtlCol="0" anchor="ctr">
            <a:spAutoFit/>
          </a:bodyPr>
          <a:lstStyle/>
          <a:p>
            <a:pPr algn="ctr">
              <a:lnSpc>
                <a:spcPct val="150000"/>
              </a:lnSpc>
            </a:pPr>
            <a:r>
              <a:rPr lang="en-US" altLang="zh-CN" sz="27000" dirty="0" smtClean="0">
                <a:latin typeface="微软雅黑" panose="020B0503020204020204" pitchFamily="34" charset="-122"/>
                <a:ea typeface="微软雅黑" panose="020B0503020204020204" pitchFamily="34" charset="-122"/>
              </a:rPr>
              <a:t>2</a:t>
            </a:r>
            <a:endParaRPr lang="en-US" altLang="zh-CN" sz="27000" dirty="0" smtClean="0">
              <a:latin typeface="微软雅黑" panose="020B0503020204020204" pitchFamily="34" charset="-122"/>
              <a:ea typeface="微软雅黑" panose="020B0503020204020204" pitchFamily="34" charset="-122"/>
            </a:endParaRPr>
          </a:p>
        </p:txBody>
      </p:sp>
      <p:sp>
        <p:nvSpPr>
          <p:cNvPr id="7" name="椭圆 6"/>
          <p:cNvSpPr/>
          <p:nvPr/>
        </p:nvSpPr>
        <p:spPr>
          <a:xfrm>
            <a:off x="4352925" y="1771650"/>
            <a:ext cx="3839210" cy="364934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sp>
        <p:nvSpPr>
          <p:cNvPr id="9" name="文本框 8"/>
          <p:cNvSpPr txBox="1"/>
          <p:nvPr/>
        </p:nvSpPr>
        <p:spPr>
          <a:xfrm>
            <a:off x="4763135" y="3086100"/>
            <a:ext cx="2117090" cy="640080"/>
          </a:xfrm>
          <a:prstGeom prst="rect">
            <a:avLst/>
          </a:prstGeom>
          <a:noFill/>
        </p:spPr>
        <p:txBody>
          <a:bodyPr wrap="square" rtlCol="0">
            <a:spAutoFit/>
          </a:bodyPr>
          <a:lstStyle/>
          <a:p>
            <a:pPr algn="just">
              <a:lnSpc>
                <a:spcPct val="150000"/>
              </a:lnSpc>
            </a:pPr>
            <a:r>
              <a:rPr lang="zh-CN" sz="2400" b="1" dirty="0" smtClean="0">
                <a:latin typeface="微软雅黑" panose="020B0503020204020204" pitchFamily="34" charset="-122"/>
                <a:ea typeface="微软雅黑" panose="020B0503020204020204" pitchFamily="34" charset="-122"/>
              </a:rPr>
              <a:t>功能介绍</a:t>
            </a:r>
            <a:endParaRPr lang="zh-CN" sz="2400" dirty="0" smtClean="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694576" y="4395650"/>
            <a:ext cx="388620" cy="388620"/>
          </a:xfrm>
          <a:prstGeom prst="rect">
            <a:avLst/>
          </a:prstGeom>
        </p:spPr>
      </p:pic>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00464" y="4395650"/>
            <a:ext cx="388620" cy="388620"/>
          </a:xfrm>
          <a:prstGeom prst="rect">
            <a:avLst/>
          </a:prstGeom>
        </p:spPr>
      </p:pic>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6352" y="4399461"/>
            <a:ext cx="388620" cy="388620"/>
          </a:xfrm>
          <a:prstGeom prst="rect">
            <a:avLst/>
          </a:prstGeom>
        </p:spPr>
      </p:pic>
      <p:pic>
        <p:nvPicPr>
          <p:cNvPr id="2" name="图片 1"/>
          <p:cNvPicPr>
            <a:picLocks noChangeAspect="1"/>
          </p:cNvPicPr>
          <p:nvPr/>
        </p:nvPicPr>
        <p:blipFill>
          <a:blip r:embed="rId4"/>
          <a:stretch>
            <a:fillRect/>
          </a:stretch>
        </p:blipFill>
        <p:spPr>
          <a:xfrm>
            <a:off x="2090684" y="3160199"/>
            <a:ext cx="2272481" cy="749873"/>
          </a:xfrm>
          <a:prstGeom prst="rect">
            <a:avLst/>
          </a:prstGeom>
        </p:spPr>
      </p:pic>
      <p:sp>
        <p:nvSpPr>
          <p:cNvPr id="27" name="文本框 26"/>
          <p:cNvSpPr txBox="1"/>
          <p:nvPr/>
        </p:nvSpPr>
        <p:spPr>
          <a:xfrm>
            <a:off x="6289040" y="2750820"/>
            <a:ext cx="2058670" cy="1432560"/>
          </a:xfrm>
          <a:prstGeom prst="rect">
            <a:avLst/>
          </a:prstGeom>
          <a:noFill/>
        </p:spPr>
        <p:txBody>
          <a:bodyPr wrap="square" rtlCol="0">
            <a:spAutoFit/>
          </a:bodyPr>
          <a:p>
            <a:pPr marL="342900" indent="-342900">
              <a:lnSpc>
                <a:spcPct val="110000"/>
              </a:lnSpc>
              <a:buFont typeface="Arial" panose="02080604020202020204" charset="0"/>
              <a:buChar char="•"/>
            </a:pPr>
            <a:r>
              <a:rPr lang="zh-CN" altLang="en-US" sz="2000"/>
              <a:t>总体介绍</a:t>
            </a:r>
            <a:endParaRPr lang="zh-CN" altLang="en-US" sz="2000"/>
          </a:p>
          <a:p>
            <a:pPr marL="342900" indent="-342900">
              <a:lnSpc>
                <a:spcPct val="110000"/>
              </a:lnSpc>
              <a:buFont typeface="Arial" panose="02080604020202020204" charset="0"/>
              <a:buChar char="•"/>
            </a:pPr>
            <a:r>
              <a:rPr lang="zh-CN" altLang="en-US" sz="2000"/>
              <a:t>软件设计</a:t>
            </a:r>
            <a:endParaRPr lang="zh-CN" altLang="en-US" sz="2000"/>
          </a:p>
          <a:p>
            <a:pPr marL="342900" indent="-342900">
              <a:lnSpc>
                <a:spcPct val="110000"/>
              </a:lnSpc>
              <a:buFont typeface="Arial" panose="02080604020202020204" charset="0"/>
              <a:buChar char="•"/>
            </a:pPr>
            <a:r>
              <a:rPr lang="zh-CN" altLang="en-US" sz="2000"/>
              <a:t>硬件设计</a:t>
            </a:r>
            <a:endParaRPr lang="zh-CN" altLang="en-US" sz="2000"/>
          </a:p>
          <a:p>
            <a:pPr marL="342900" indent="-342900">
              <a:lnSpc>
                <a:spcPct val="110000"/>
              </a:lnSpc>
              <a:buFont typeface="Arial" panose="02080604020202020204" charset="0"/>
              <a:buChar char="•"/>
            </a:pPr>
            <a:r>
              <a:rPr lang="zh-CN" altLang="en-US" sz="2000"/>
              <a:t>硬件操作系统</a:t>
            </a:r>
            <a:endParaRPr lang="zh-CN" altLang="en-US" sz="2000"/>
          </a:p>
        </p:txBody>
      </p:sp>
    </p:spTree>
  </p:cSld>
  <p:clrMapOvr>
    <a:masterClrMapping/>
  </p:clrMapOvr>
  <mc:AlternateContent xmlns:mc="http://schemas.openxmlformats.org/markup-compatibility/2006">
    <mc:Choice xmlns:p14="http://schemas.microsoft.com/office/powerpoint/2010/main" Requires="p14">
      <p:transition spd="med" p14:dur="700" advClick="0" advTm="2000">
        <p:fade/>
      </p:transition>
    </mc:Choice>
    <mc:Fallback>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out)">
                                      <p:cBhvr>
                                        <p:cTn id="7" dur="500"/>
                                        <p:tgtEl>
                                          <p:spTgt spid="5"/>
                                        </p:tgtEl>
                                      </p:cBhvr>
                                    </p:animEffect>
                                  </p:childTnLst>
                                </p:cTn>
                              </p:par>
                              <p:par>
                                <p:cTn id="8" presetID="21" presetClass="entr" presetSubtype="1" fill="hold" grpId="0" nodeType="withEffect">
                                  <p:stCondLst>
                                    <p:cond delay="750"/>
                                  </p:stCondLst>
                                  <p:childTnLst>
                                    <p:set>
                                      <p:cBhvr>
                                        <p:cTn id="9" dur="1" fill="hold">
                                          <p:stCondLst>
                                            <p:cond delay="0"/>
                                          </p:stCondLst>
                                        </p:cTn>
                                        <p:tgtEl>
                                          <p:spTgt spid="7"/>
                                        </p:tgtEl>
                                        <p:attrNameLst>
                                          <p:attrName>style.visibility</p:attrName>
                                        </p:attrNameLst>
                                      </p:cBhvr>
                                      <p:to>
                                        <p:strVal val="visible"/>
                                      </p:to>
                                    </p:set>
                                    <p:animEffect transition="in" filter="wheel(1)">
                                      <p:cBhvr>
                                        <p:cTn id="10" dur="500"/>
                                        <p:tgtEl>
                                          <p:spTgt spid="7"/>
                                        </p:tgtEl>
                                      </p:cBhvr>
                                    </p:animEffect>
                                  </p:childTnLst>
                                </p:cTn>
                              </p:par>
                              <p:par>
                                <p:cTn id="11" presetID="22" presetClass="entr" presetSubtype="1" fill="hold" grpId="0" nodeType="withEffect">
                                  <p:stCondLst>
                                    <p:cond delay="125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500"/>
                                        <p:tgtEl>
                                          <p:spTgt spid="9"/>
                                        </p:tgtEl>
                                      </p:cBhvr>
                                    </p:animEffect>
                                  </p:childTnLst>
                                </p:cTn>
                              </p:par>
                              <p:par>
                                <p:cTn id="14" presetID="42" presetClass="entr" presetSubtype="0" fill="hold" nodeType="withEffect">
                                  <p:stCondLst>
                                    <p:cond delay="175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anim calcmode="lin" valueType="num">
                                      <p:cBhvr>
                                        <p:cTn id="17" dur="500" fill="hold"/>
                                        <p:tgtEl>
                                          <p:spTgt spid="13"/>
                                        </p:tgtEl>
                                        <p:attrNameLst>
                                          <p:attrName>ppt_x</p:attrName>
                                        </p:attrNameLst>
                                      </p:cBhvr>
                                      <p:tavLst>
                                        <p:tav tm="0">
                                          <p:val>
                                            <p:strVal val="#ppt_x"/>
                                          </p:val>
                                        </p:tav>
                                        <p:tav tm="100000">
                                          <p:val>
                                            <p:strVal val="#ppt_x"/>
                                          </p:val>
                                        </p:tav>
                                      </p:tavLst>
                                    </p:anim>
                                    <p:anim calcmode="lin" valueType="num">
                                      <p:cBhvr>
                                        <p:cTn id="18" dur="500" fill="hold"/>
                                        <p:tgtEl>
                                          <p:spTgt spid="13"/>
                                        </p:tgtEl>
                                        <p:attrNameLst>
                                          <p:attrName>ppt_y</p:attrName>
                                        </p:attrNameLst>
                                      </p:cBhvr>
                                      <p:tavLst>
                                        <p:tav tm="0">
                                          <p:val>
                                            <p:strVal val="#ppt_y+.1"/>
                                          </p:val>
                                        </p:tav>
                                        <p:tav tm="100000">
                                          <p:val>
                                            <p:strVal val="#ppt_y"/>
                                          </p:val>
                                        </p:tav>
                                      </p:tavLst>
                                    </p:anim>
                                  </p:childTnLst>
                                </p:cTn>
                              </p:par>
                              <p:par>
                                <p:cTn id="19" presetID="8" presetClass="emph" presetSubtype="0" fill="hold" nodeType="withEffect">
                                  <p:stCondLst>
                                    <p:cond delay="1750"/>
                                  </p:stCondLst>
                                  <p:childTnLst>
                                    <p:animRot by="21600000">
                                      <p:cBhvr>
                                        <p:cTn id="20" dur="500" fill="hold"/>
                                        <p:tgtEl>
                                          <p:spTgt spid="13"/>
                                        </p:tgtEl>
                                        <p:attrNameLst>
                                          <p:attrName>r</p:attrName>
                                        </p:attrNameLst>
                                      </p:cBhvr>
                                    </p:animRot>
                                  </p:childTnLst>
                                </p:cTn>
                              </p:par>
                              <p:par>
                                <p:cTn id="21" presetID="42" presetClass="entr" presetSubtype="0" fill="hold" nodeType="withEffect">
                                  <p:stCondLst>
                                    <p:cond delay="190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anim calcmode="lin" valueType="num">
                                      <p:cBhvr>
                                        <p:cTn id="24" dur="500" fill="hold"/>
                                        <p:tgtEl>
                                          <p:spTgt spid="12"/>
                                        </p:tgtEl>
                                        <p:attrNameLst>
                                          <p:attrName>ppt_x</p:attrName>
                                        </p:attrNameLst>
                                      </p:cBhvr>
                                      <p:tavLst>
                                        <p:tav tm="0">
                                          <p:val>
                                            <p:strVal val="#ppt_x"/>
                                          </p:val>
                                        </p:tav>
                                        <p:tav tm="100000">
                                          <p:val>
                                            <p:strVal val="#ppt_x"/>
                                          </p:val>
                                        </p:tav>
                                      </p:tavLst>
                                    </p:anim>
                                    <p:anim calcmode="lin" valueType="num">
                                      <p:cBhvr>
                                        <p:cTn id="25" dur="500" fill="hold"/>
                                        <p:tgtEl>
                                          <p:spTgt spid="12"/>
                                        </p:tgtEl>
                                        <p:attrNameLst>
                                          <p:attrName>ppt_y</p:attrName>
                                        </p:attrNameLst>
                                      </p:cBhvr>
                                      <p:tavLst>
                                        <p:tav tm="0">
                                          <p:val>
                                            <p:strVal val="#ppt_y+.1"/>
                                          </p:val>
                                        </p:tav>
                                        <p:tav tm="100000">
                                          <p:val>
                                            <p:strVal val="#ppt_y"/>
                                          </p:val>
                                        </p:tav>
                                      </p:tavLst>
                                    </p:anim>
                                  </p:childTnLst>
                                </p:cTn>
                              </p:par>
                              <p:par>
                                <p:cTn id="26" presetID="8" presetClass="emph" presetSubtype="0" fill="hold" nodeType="withEffect">
                                  <p:stCondLst>
                                    <p:cond delay="2000"/>
                                  </p:stCondLst>
                                  <p:childTnLst>
                                    <p:animRot by="21600000">
                                      <p:cBhvr>
                                        <p:cTn id="27" dur="500" fill="hold"/>
                                        <p:tgtEl>
                                          <p:spTgt spid="12"/>
                                        </p:tgtEl>
                                        <p:attrNameLst>
                                          <p:attrName>r</p:attrName>
                                        </p:attrNameLst>
                                      </p:cBhvr>
                                    </p:animRot>
                                  </p:childTnLst>
                                </p:cTn>
                              </p:par>
                              <p:par>
                                <p:cTn id="28" presetID="42" presetClass="entr" presetSubtype="0" fill="hold" nodeType="withEffect">
                                  <p:stCondLst>
                                    <p:cond delay="230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anim calcmode="lin" valueType="num">
                                      <p:cBhvr>
                                        <p:cTn id="31" dur="500" fill="hold"/>
                                        <p:tgtEl>
                                          <p:spTgt spid="11"/>
                                        </p:tgtEl>
                                        <p:attrNameLst>
                                          <p:attrName>ppt_x</p:attrName>
                                        </p:attrNameLst>
                                      </p:cBhvr>
                                      <p:tavLst>
                                        <p:tav tm="0">
                                          <p:val>
                                            <p:strVal val="#ppt_x"/>
                                          </p:val>
                                        </p:tav>
                                        <p:tav tm="100000">
                                          <p:val>
                                            <p:strVal val="#ppt_x"/>
                                          </p:val>
                                        </p:tav>
                                      </p:tavLst>
                                    </p:anim>
                                    <p:anim calcmode="lin" valueType="num">
                                      <p:cBhvr>
                                        <p:cTn id="32" dur="500" fill="hold"/>
                                        <p:tgtEl>
                                          <p:spTgt spid="11"/>
                                        </p:tgtEl>
                                        <p:attrNameLst>
                                          <p:attrName>ppt_y</p:attrName>
                                        </p:attrNameLst>
                                      </p:cBhvr>
                                      <p:tavLst>
                                        <p:tav tm="0">
                                          <p:val>
                                            <p:strVal val="#ppt_y+.1"/>
                                          </p:val>
                                        </p:tav>
                                        <p:tav tm="100000">
                                          <p:val>
                                            <p:strVal val="#ppt_y"/>
                                          </p:val>
                                        </p:tav>
                                      </p:tavLst>
                                    </p:anim>
                                  </p:childTnLst>
                                </p:cTn>
                              </p:par>
                              <p:par>
                                <p:cTn id="33" presetID="8" presetClass="emph" presetSubtype="0" fill="hold" nodeType="withEffect">
                                  <p:stCondLst>
                                    <p:cond delay="2300"/>
                                  </p:stCondLst>
                                  <p:childTnLst>
                                    <p:animRot by="21600000">
                                      <p:cBhvr>
                                        <p:cTn id="34" dur="5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ldLvl="0" animBg="1"/>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5720" y="1250950"/>
            <a:ext cx="6558280" cy="5143500"/>
            <a:chOff x="5869462" y="0"/>
            <a:chExt cx="6322538" cy="6858000"/>
          </a:xfrm>
        </p:grpSpPr>
        <p:sp>
          <p:nvSpPr>
            <p:cNvPr id="5" name="矩形 4"/>
            <p:cNvSpPr/>
            <p:nvPr/>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sp>
          <p:nvSpPr>
            <p:cNvPr id="6" name="等腰三角形 5"/>
            <p:cNvSpPr/>
            <p:nvPr/>
          </p:nvSpPr>
          <p:spPr>
            <a:xfrm rot="16200000">
              <a:off x="5850921" y="3294978"/>
              <a:ext cx="268848" cy="23176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grpSp>
      <p:sp>
        <p:nvSpPr>
          <p:cNvPr id="4" name="文本框 3"/>
          <p:cNvSpPr txBox="1"/>
          <p:nvPr/>
        </p:nvSpPr>
        <p:spPr>
          <a:xfrm>
            <a:off x="358140" y="1511300"/>
            <a:ext cx="2195195" cy="566420"/>
          </a:xfrm>
          <a:prstGeom prst="rect">
            <a:avLst/>
          </a:prstGeom>
          <a:noFill/>
        </p:spPr>
        <p:txBody>
          <a:bodyPr wrap="square" rtlCol="0">
            <a:spAutoFit/>
          </a:bodyPr>
          <a:p>
            <a:pPr algn="l">
              <a:lnSpc>
                <a:spcPct val="130000"/>
              </a:lnSpc>
            </a:pPr>
            <a:r>
              <a:rPr lang="zh-CN" altLang="en-US" sz="2400" dirty="0" smtClean="0">
                <a:solidFill>
                  <a:schemeClr val="tx1"/>
                </a:solidFill>
                <a:latin typeface="Arial" panose="02080604020202020204" charset="0"/>
                <a:ea typeface="微软雅黑" panose="020B0503020204020204" pitchFamily="34" charset="-122"/>
              </a:rPr>
              <a:t>总体介绍</a:t>
            </a:r>
            <a:endParaRPr lang="zh-CN" altLang="en-US" sz="2400" dirty="0" smtClean="0">
              <a:solidFill>
                <a:schemeClr val="tx1"/>
              </a:solidFill>
              <a:latin typeface="Arial" panose="02080604020202020204" charset="0"/>
              <a:ea typeface="微软雅黑" panose="020B0503020204020204" pitchFamily="34" charset="-122"/>
            </a:endParaRPr>
          </a:p>
        </p:txBody>
      </p:sp>
      <p:pic>
        <p:nvPicPr>
          <p:cNvPr id="11" name="图片 10"/>
          <p:cNvPicPr>
            <a:picLocks noChangeAspect="1"/>
          </p:cNvPicPr>
          <p:nvPr/>
        </p:nvPicPr>
        <p:blipFill>
          <a:blip r:embed="rId1"/>
          <a:stretch>
            <a:fillRect/>
          </a:stretch>
        </p:blipFill>
        <p:spPr>
          <a:xfrm>
            <a:off x="3003550" y="1574800"/>
            <a:ext cx="5944235" cy="4627245"/>
          </a:xfrm>
          <a:prstGeom prst="rect">
            <a:avLst/>
          </a:prstGeom>
        </p:spPr>
      </p:pic>
      <p:sp>
        <p:nvSpPr>
          <p:cNvPr id="8" name="文本框 7"/>
          <p:cNvSpPr txBox="1"/>
          <p:nvPr/>
        </p:nvSpPr>
        <p:spPr>
          <a:xfrm>
            <a:off x="3343725" y="357549"/>
            <a:ext cx="4592691" cy="731520"/>
          </a:xfrm>
          <a:prstGeom prst="rect">
            <a:avLst/>
          </a:prstGeom>
          <a:noFill/>
        </p:spPr>
        <p:txBody>
          <a:bodyPr wrap="square" rtlCol="0">
            <a:spAutoFit/>
          </a:bodyPr>
          <a:p>
            <a:pPr algn="ctr">
              <a:lnSpc>
                <a:spcPct val="150000"/>
              </a:lnSpc>
            </a:pPr>
            <a:r>
              <a:rPr lang="da-DK" altLang="zh-CN" sz="2800" b="1" dirty="0" smtClean="0">
                <a:effectLst>
                  <a:outerShdw blurRad="38100" dist="19050" dir="2700000" algn="tl" rotWithShape="0">
                    <a:schemeClr val="dk1">
                      <a:alpha val="40000"/>
                    </a:schemeClr>
                  </a:outerShdw>
                </a:effectLst>
                <a:sym typeface="+mn-ea"/>
              </a:rPr>
              <a:t>教你戒烟的打火机</a:t>
            </a:r>
            <a:endParaRPr lang="en-US" altLang="zh-CN" sz="2800" dirty="0" smtClean="0">
              <a:latin typeface="微软雅黑" panose="020B0503020204020204" pitchFamily="34" charset="-122"/>
              <a:ea typeface="微软雅黑" panose="020B0503020204020204" pitchFamily="34" charset="-122"/>
            </a:endParaRPr>
          </a:p>
        </p:txBody>
      </p:sp>
      <p:sp>
        <p:nvSpPr>
          <p:cNvPr id="12" name="文本框 11"/>
          <p:cNvSpPr txBox="1"/>
          <p:nvPr/>
        </p:nvSpPr>
        <p:spPr>
          <a:xfrm>
            <a:off x="358140" y="2487930"/>
            <a:ext cx="1967230" cy="2669540"/>
          </a:xfrm>
          <a:prstGeom prst="rect">
            <a:avLst/>
          </a:prstGeom>
          <a:noFill/>
        </p:spPr>
        <p:txBody>
          <a:bodyPr wrap="square" rtlCol="0">
            <a:spAutoFit/>
          </a:bodyPr>
          <a:p>
            <a:pPr>
              <a:lnSpc>
                <a:spcPct val="210000"/>
              </a:lnSpc>
            </a:pPr>
            <a:r>
              <a:rPr lang="zh-CN" altLang="en-US">
                <a:sym typeface="+mn-ea"/>
              </a:rPr>
              <a:t>嵌入式打火机、戒烟APP、</a:t>
            </a:r>
            <a:endParaRPr lang="zh-CN" altLang="en-US">
              <a:sym typeface="+mn-ea"/>
            </a:endParaRPr>
          </a:p>
          <a:p>
            <a:pPr>
              <a:lnSpc>
                <a:spcPct val="210000"/>
              </a:lnSpc>
            </a:pPr>
            <a:r>
              <a:rPr lang="zh-CN" altLang="en-US">
                <a:sym typeface="+mn-ea"/>
              </a:rPr>
              <a:t>微信公众号</a:t>
            </a:r>
            <a:endParaRPr lang="zh-CN" altLang="en-US">
              <a:sym typeface="+mn-ea"/>
            </a:endParaRPr>
          </a:p>
          <a:p>
            <a:pPr>
              <a:lnSpc>
                <a:spcPct val="210000"/>
              </a:lnSpc>
            </a:pPr>
            <a:r>
              <a:rPr lang="zh-CN" altLang="en-US">
                <a:sym typeface="+mn-ea"/>
              </a:rPr>
              <a:t>后台服务器</a:t>
            </a:r>
            <a:endParaRPr lang="zh-CN" altLang="en-US">
              <a:sym typeface="+mn-ea"/>
            </a:endParaRPr>
          </a:p>
          <a:p>
            <a:endParaRPr lang="zh-CN" altLang="en-US"/>
          </a:p>
        </p:txBody>
      </p:sp>
      <p:sp>
        <p:nvSpPr>
          <p:cNvPr id="2" name="文本框 1"/>
          <p:cNvSpPr txBox="1"/>
          <p:nvPr/>
        </p:nvSpPr>
        <p:spPr>
          <a:xfrm>
            <a:off x="3212465" y="1630045"/>
            <a:ext cx="1325880" cy="447675"/>
          </a:xfrm>
          <a:prstGeom prst="rect">
            <a:avLst/>
          </a:prstGeom>
          <a:noFill/>
        </p:spPr>
        <p:txBody>
          <a:bodyPr wrap="none" rtlCol="0" anchor="t">
            <a:spAutoFit/>
          </a:bodyPr>
          <a:p>
            <a:pPr algn="l">
              <a:lnSpc>
                <a:spcPct val="130000"/>
              </a:lnSpc>
            </a:pPr>
            <a:r>
              <a:rPr lang="zh-CN" altLang="en-US" dirty="0" smtClean="0">
                <a:latin typeface="Arial" panose="02080604020202020204" charset="0"/>
                <a:ea typeface="微软雅黑" panose="020B0503020204020204" pitchFamily="34" charset="-122"/>
                <a:sym typeface="+mn-ea"/>
              </a:rPr>
              <a:t>总体结构图</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7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stCondLst>
                                    <p:cond delay="0"/>
                                  </p:stCondLst>
                                  <p:iterate type="lt">
                                    <p:tmPct val="10000"/>
                                  </p:iterate>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referRelativeResize="0"/>
          <p:nvPr/>
        </p:nvPicPr>
        <p:blipFill>
          <a:blip r:embed="rId1" cstate="print">
            <a:extLst>
              <a:ext uri="{28A0092B-C50C-407E-A947-70E740481C1C}">
                <a14:useLocalDpi xmlns:a14="http://schemas.microsoft.com/office/drawing/2010/main" val="0"/>
              </a:ext>
            </a:extLst>
          </a:blip>
          <a:stretch>
            <a:fillRect/>
          </a:stretch>
        </p:blipFill>
        <p:spPr>
          <a:xfrm>
            <a:off x="216535" y="885190"/>
            <a:ext cx="3341370" cy="5871210"/>
          </a:xfrm>
          <a:prstGeom prst="rect">
            <a:avLst/>
          </a:prstGeom>
        </p:spPr>
      </p:pic>
      <p:grpSp>
        <p:nvGrpSpPr>
          <p:cNvPr id="16" name="组合 15"/>
          <p:cNvGrpSpPr/>
          <p:nvPr/>
        </p:nvGrpSpPr>
        <p:grpSpPr>
          <a:xfrm rot="0">
            <a:off x="3794125" y="822960"/>
            <a:ext cx="2581275" cy="2434590"/>
            <a:chOff x="5891502" y="1741431"/>
            <a:chExt cx="1885360" cy="1885360"/>
          </a:xfrm>
        </p:grpSpPr>
        <p:sp>
          <p:nvSpPr>
            <p:cNvPr id="14" name="椭圆 13"/>
            <p:cNvSpPr/>
            <p:nvPr/>
          </p:nvSpPr>
          <p:spPr>
            <a:xfrm>
              <a:off x="5975843" y="1830303"/>
              <a:ext cx="1701041" cy="1709732"/>
            </a:xfrm>
            <a:prstGeom prst="ellipse">
              <a:avLst/>
            </a:prstGeom>
            <a:blipFill rotWithShape="1">
              <a:blip r:embed="rId2"/>
              <a:stretch>
                <a:fillRect l="3000" t="-24000" r="-16000" b="-15000"/>
              </a:stretch>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sp>
          <p:nvSpPr>
            <p:cNvPr id="15" name="椭圆 14"/>
            <p:cNvSpPr/>
            <p:nvPr/>
          </p:nvSpPr>
          <p:spPr>
            <a:xfrm>
              <a:off x="5891502" y="1741431"/>
              <a:ext cx="1885360" cy="188536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grpSp>
      <p:grpSp>
        <p:nvGrpSpPr>
          <p:cNvPr id="30" name="组合 29"/>
          <p:cNvGrpSpPr/>
          <p:nvPr/>
        </p:nvGrpSpPr>
        <p:grpSpPr>
          <a:xfrm rot="0">
            <a:off x="3890645" y="3640455"/>
            <a:ext cx="2418080" cy="2237740"/>
            <a:chOff x="5938887" y="1794331"/>
            <a:chExt cx="1885360" cy="1885360"/>
          </a:xfrm>
        </p:grpSpPr>
        <p:sp>
          <p:nvSpPr>
            <p:cNvPr id="31" name="椭圆 30"/>
            <p:cNvSpPr/>
            <p:nvPr/>
          </p:nvSpPr>
          <p:spPr>
            <a:xfrm>
              <a:off x="6046237" y="1903611"/>
              <a:ext cx="1651241" cy="1666801"/>
            </a:xfrm>
            <a:prstGeom prst="ellipse">
              <a:avLst/>
            </a:prstGeom>
            <a:blipFill rotWithShape="1">
              <a:blip r:embed="rId3"/>
              <a:stretch>
                <a:fillRect l="3000" t="-24000" r="-16000" b="-15000"/>
              </a:stretch>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sp>
          <p:nvSpPr>
            <p:cNvPr id="32" name="椭圆 31"/>
            <p:cNvSpPr/>
            <p:nvPr/>
          </p:nvSpPr>
          <p:spPr>
            <a:xfrm>
              <a:off x="5938887" y="1794331"/>
              <a:ext cx="1885360" cy="188536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grpSp>
      <p:grpSp>
        <p:nvGrpSpPr>
          <p:cNvPr id="23" name="组合 22"/>
          <p:cNvGrpSpPr/>
          <p:nvPr/>
        </p:nvGrpSpPr>
        <p:grpSpPr>
          <a:xfrm rot="0">
            <a:off x="6370955" y="1699260"/>
            <a:ext cx="2807970" cy="2740025"/>
            <a:chOff x="5938887" y="1794331"/>
            <a:chExt cx="1885360" cy="1885360"/>
          </a:xfrm>
        </p:grpSpPr>
        <p:sp>
          <p:nvSpPr>
            <p:cNvPr id="24" name="椭圆 23"/>
            <p:cNvSpPr>
              <a:spLocks noChangeAspect="1"/>
            </p:cNvSpPr>
            <p:nvPr/>
          </p:nvSpPr>
          <p:spPr>
            <a:xfrm>
              <a:off x="6043771" y="1888271"/>
              <a:ext cx="1676444" cy="1697916"/>
            </a:xfrm>
            <a:prstGeom prst="ellipse">
              <a:avLst/>
            </a:prstGeom>
            <a:blipFill rotWithShape="1">
              <a:blip r:embed="rId4"/>
              <a:stretch>
                <a:fillRect l="-2000" t="-50000" r="-3000" b="-31000"/>
              </a:stretch>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sp>
          <p:nvSpPr>
            <p:cNvPr id="25" name="椭圆 24"/>
            <p:cNvSpPr/>
            <p:nvPr/>
          </p:nvSpPr>
          <p:spPr>
            <a:xfrm>
              <a:off x="5938887" y="1794331"/>
              <a:ext cx="1885360" cy="188536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grpSp>
      <p:sp>
        <p:nvSpPr>
          <p:cNvPr id="26" name="文本框 25"/>
          <p:cNvSpPr txBox="1"/>
          <p:nvPr/>
        </p:nvSpPr>
        <p:spPr>
          <a:xfrm>
            <a:off x="2327090" y="41319"/>
            <a:ext cx="4592691" cy="731520"/>
          </a:xfrm>
          <a:prstGeom prst="rect">
            <a:avLst/>
          </a:prstGeom>
          <a:noFill/>
        </p:spPr>
        <p:txBody>
          <a:bodyPr wrap="square" rtlCol="0">
            <a:spAutoFit/>
          </a:bodyPr>
          <a:lstStyle/>
          <a:p>
            <a:pPr algn="ctr">
              <a:lnSpc>
                <a:spcPct val="150000"/>
              </a:lnSpc>
            </a:pPr>
            <a:r>
              <a:rPr lang="zh-CN" sz="2800" b="1" dirty="0" smtClean="0">
                <a:latin typeface="微软雅黑" panose="020B0503020204020204" pitchFamily="34" charset="-122"/>
                <a:ea typeface="微软雅黑" panose="020B0503020204020204" pitchFamily="34" charset="-122"/>
              </a:rPr>
              <a:t>教你戒烟的打火机</a:t>
            </a:r>
            <a:endParaRPr lang="zh-CN" sz="2800" dirty="0" smtClean="0">
              <a:latin typeface="微软雅黑" panose="020B0503020204020204" pitchFamily="34" charset="-122"/>
              <a:ea typeface="微软雅黑" panose="020B0503020204020204" pitchFamily="34" charset="-122"/>
            </a:endParaRPr>
          </a:p>
        </p:txBody>
      </p:sp>
      <p:grpSp>
        <p:nvGrpSpPr>
          <p:cNvPr id="17" name="组合 16"/>
          <p:cNvGrpSpPr/>
          <p:nvPr/>
        </p:nvGrpSpPr>
        <p:grpSpPr>
          <a:xfrm rot="0">
            <a:off x="6292850" y="4652645"/>
            <a:ext cx="2382520" cy="2185035"/>
            <a:chOff x="5938887" y="1794331"/>
            <a:chExt cx="1885360" cy="1885360"/>
          </a:xfrm>
        </p:grpSpPr>
        <p:sp>
          <p:nvSpPr>
            <p:cNvPr id="18" name="椭圆 17"/>
            <p:cNvSpPr/>
            <p:nvPr/>
          </p:nvSpPr>
          <p:spPr>
            <a:xfrm>
              <a:off x="6016859" y="1886847"/>
              <a:ext cx="1707584" cy="1706076"/>
            </a:xfrm>
            <a:prstGeom prst="ellipse">
              <a:avLst/>
            </a:prstGeom>
            <a:blipFill rotWithShape="1">
              <a:blip r:embed="rId5"/>
              <a:stretch>
                <a:fillRect l="-1000" t="-40000" r="-1000" b="-32000"/>
              </a:stretch>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ea typeface="方正兰亭细黑_GBK" panose="02000000000000000000" pitchFamily="2" charset="-122"/>
              </a:endParaRPr>
            </a:p>
          </p:txBody>
        </p:sp>
        <p:sp>
          <p:nvSpPr>
            <p:cNvPr id="19" name="椭圆 18"/>
            <p:cNvSpPr/>
            <p:nvPr/>
          </p:nvSpPr>
          <p:spPr>
            <a:xfrm>
              <a:off x="5938887" y="1794331"/>
              <a:ext cx="1885360" cy="188536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ea typeface="方正兰亭细黑_GBK" panose="02000000000000000000" pitchFamily="2" charset="-122"/>
              </a:endParaRPr>
            </a:p>
          </p:txBody>
        </p:sp>
      </p:grpSp>
      <p:sp>
        <p:nvSpPr>
          <p:cNvPr id="20" name="MH_Other_2"/>
          <p:cNvSpPr/>
          <p:nvPr/>
        </p:nvSpPr>
        <p:spPr>
          <a:xfrm>
            <a:off x="7317105" y="1924050"/>
            <a:ext cx="172720" cy="162560"/>
          </a:xfrm>
          <a:prstGeom prst="ellipse">
            <a:avLst/>
          </a:prstGeom>
          <a:solidFill>
            <a:schemeClr val="accent1">
              <a:lumMod val="20000"/>
              <a:lumOff val="8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MH_Other_6"/>
          <p:cNvSpPr/>
          <p:nvPr/>
        </p:nvSpPr>
        <p:spPr>
          <a:xfrm>
            <a:off x="8065135" y="737870"/>
            <a:ext cx="116840" cy="110490"/>
          </a:xfrm>
          <a:prstGeom prst="ellipse">
            <a:avLst/>
          </a:prstGeom>
          <a:solidFill>
            <a:schemeClr val="accent1">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7" name="MH_Other_7"/>
          <p:cNvSpPr/>
          <p:nvPr/>
        </p:nvSpPr>
        <p:spPr>
          <a:xfrm>
            <a:off x="8297545" y="407670"/>
            <a:ext cx="172720" cy="162560"/>
          </a:xfrm>
          <a:prstGeom prst="ellipse">
            <a:avLst/>
          </a:prstGeom>
          <a:solidFill>
            <a:schemeClr val="accent1">
              <a:lumMod val="60000"/>
              <a:lumOff val="4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8" name="MH_Other_8"/>
          <p:cNvSpPr/>
          <p:nvPr/>
        </p:nvSpPr>
        <p:spPr>
          <a:xfrm>
            <a:off x="7903845" y="379095"/>
            <a:ext cx="132080" cy="124460"/>
          </a:xfrm>
          <a:prstGeom prst="ellipse">
            <a:avLst/>
          </a:prstGeom>
          <a:noFill/>
          <a:ln w="6350">
            <a:solidFill>
              <a:schemeClr val="accent1">
                <a:alpha val="6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33" name="MH_Other_9"/>
          <p:cNvSpPr/>
          <p:nvPr/>
        </p:nvSpPr>
        <p:spPr>
          <a:xfrm>
            <a:off x="7385685" y="1805305"/>
            <a:ext cx="139700" cy="130810"/>
          </a:xfrm>
          <a:prstGeom prst="ellipse">
            <a:avLst/>
          </a:prstGeom>
          <a:noFill/>
          <a:ln w="63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34" name="MH_Other_11"/>
          <p:cNvSpPr/>
          <p:nvPr/>
        </p:nvSpPr>
        <p:spPr>
          <a:xfrm>
            <a:off x="7145020" y="1805305"/>
            <a:ext cx="83820" cy="77470"/>
          </a:xfrm>
          <a:prstGeom prst="ellipse">
            <a:avLst/>
          </a:prstGeom>
          <a:solidFill>
            <a:schemeClr val="accent1">
              <a:lumMod val="60000"/>
              <a:lumOff val="4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35" name="MH_Other_5"/>
          <p:cNvSpPr/>
          <p:nvPr/>
        </p:nvSpPr>
        <p:spPr>
          <a:xfrm>
            <a:off x="6684010" y="1419860"/>
            <a:ext cx="96520" cy="89535"/>
          </a:xfrm>
          <a:prstGeom prst="ellipse">
            <a:avLst/>
          </a:prstGeom>
          <a:solidFill>
            <a:schemeClr val="accent1">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3" name="MH_Other_2"/>
          <p:cNvSpPr/>
          <p:nvPr/>
        </p:nvSpPr>
        <p:spPr>
          <a:xfrm>
            <a:off x="6948805" y="4433570"/>
            <a:ext cx="243840" cy="231140"/>
          </a:xfrm>
          <a:prstGeom prst="ellipse">
            <a:avLst/>
          </a:prstGeom>
          <a:solidFill>
            <a:schemeClr val="accent1">
              <a:lumMod val="60000"/>
              <a:lumOff val="4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4" name="MH_Other_6"/>
          <p:cNvSpPr/>
          <p:nvPr/>
        </p:nvSpPr>
        <p:spPr>
          <a:xfrm>
            <a:off x="7823200" y="1012825"/>
            <a:ext cx="165100" cy="154940"/>
          </a:xfrm>
          <a:prstGeom prst="ellipse">
            <a:avLst/>
          </a:prstGeom>
          <a:noFill/>
          <a:ln w="6350">
            <a:solidFill>
              <a:schemeClr val="accent1">
                <a:lumMod val="40000"/>
                <a:lumOff val="60000"/>
                <a:alpha val="7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5" name="MH_Other_7"/>
          <p:cNvSpPr/>
          <p:nvPr/>
        </p:nvSpPr>
        <p:spPr>
          <a:xfrm>
            <a:off x="8060055" y="654685"/>
            <a:ext cx="243840" cy="231140"/>
          </a:xfrm>
          <a:prstGeom prst="ellipse">
            <a:avLst/>
          </a:prstGeom>
          <a:solidFill>
            <a:schemeClr val="accent1">
              <a:lumMod val="60000"/>
              <a:lumOff val="4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6" name="MH_Other_8"/>
          <p:cNvSpPr/>
          <p:nvPr/>
        </p:nvSpPr>
        <p:spPr>
          <a:xfrm>
            <a:off x="7663180" y="647065"/>
            <a:ext cx="186690" cy="175260"/>
          </a:xfrm>
          <a:prstGeom prst="ellipse">
            <a:avLst/>
          </a:prstGeom>
          <a:solidFill>
            <a:schemeClr val="accent1">
              <a:lumMod val="40000"/>
              <a:lumOff val="6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7" name="MH_Other_9"/>
          <p:cNvSpPr/>
          <p:nvPr/>
        </p:nvSpPr>
        <p:spPr>
          <a:xfrm>
            <a:off x="7270115" y="644525"/>
            <a:ext cx="139700" cy="130810"/>
          </a:xfrm>
          <a:prstGeom prst="ellipse">
            <a:avLst/>
          </a:prstGeom>
          <a:solidFill>
            <a:schemeClr val="accent1">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8" name="MH_Other_2"/>
          <p:cNvSpPr/>
          <p:nvPr/>
        </p:nvSpPr>
        <p:spPr>
          <a:xfrm>
            <a:off x="7977505" y="1503045"/>
            <a:ext cx="76200" cy="76200"/>
          </a:xfrm>
          <a:prstGeom prst="ellipse">
            <a:avLst/>
          </a:prstGeom>
          <a:solidFill>
            <a:schemeClr val="accent1">
              <a:lumMod val="60000"/>
              <a:lumOff val="4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9" name="MH_Other_2"/>
          <p:cNvSpPr/>
          <p:nvPr/>
        </p:nvSpPr>
        <p:spPr>
          <a:xfrm>
            <a:off x="8747760" y="2362835"/>
            <a:ext cx="172720" cy="162560"/>
          </a:xfrm>
          <a:prstGeom prst="ellipse">
            <a:avLst/>
          </a:prstGeom>
          <a:solidFill>
            <a:schemeClr val="accent1">
              <a:lumMod val="20000"/>
              <a:lumOff val="8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0" name="MH_Other_3"/>
          <p:cNvSpPr/>
          <p:nvPr/>
        </p:nvSpPr>
        <p:spPr>
          <a:xfrm>
            <a:off x="8008620" y="2140585"/>
            <a:ext cx="172720" cy="162560"/>
          </a:xfrm>
          <a:prstGeom prst="ellipse">
            <a:avLst/>
          </a:prstGeom>
          <a:solidFill>
            <a:schemeClr val="accent1">
              <a:lumMod val="40000"/>
              <a:lumOff val="6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1" name="MH_Other_5"/>
          <p:cNvSpPr/>
          <p:nvPr/>
        </p:nvSpPr>
        <p:spPr>
          <a:xfrm>
            <a:off x="8135620" y="4303395"/>
            <a:ext cx="90170" cy="83820"/>
          </a:xfrm>
          <a:prstGeom prst="ellipse">
            <a:avLst/>
          </a:prstGeom>
          <a:solidFill>
            <a:schemeClr val="accent1">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2" name="MH_Other_7"/>
          <p:cNvSpPr/>
          <p:nvPr/>
        </p:nvSpPr>
        <p:spPr>
          <a:xfrm>
            <a:off x="8225155" y="4416425"/>
            <a:ext cx="172720" cy="162560"/>
          </a:xfrm>
          <a:prstGeom prst="ellipse">
            <a:avLst/>
          </a:prstGeom>
          <a:solidFill>
            <a:schemeClr val="accent1">
              <a:lumMod val="60000"/>
              <a:lumOff val="4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3" name="MH_Other_8"/>
          <p:cNvSpPr/>
          <p:nvPr/>
        </p:nvSpPr>
        <p:spPr>
          <a:xfrm>
            <a:off x="7831455" y="4387850"/>
            <a:ext cx="132080" cy="124460"/>
          </a:xfrm>
          <a:prstGeom prst="ellipse">
            <a:avLst/>
          </a:prstGeom>
          <a:noFill/>
          <a:ln w="6350">
            <a:solidFill>
              <a:schemeClr val="accent1">
                <a:alpha val="6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4" name="MH_Other_10"/>
          <p:cNvSpPr/>
          <p:nvPr/>
        </p:nvSpPr>
        <p:spPr>
          <a:xfrm>
            <a:off x="7625080" y="2072640"/>
            <a:ext cx="88900" cy="83820"/>
          </a:xfrm>
          <a:prstGeom prst="ellipse">
            <a:avLst/>
          </a:prstGeom>
          <a:solidFill>
            <a:schemeClr val="accent1">
              <a:lumMod val="40000"/>
              <a:lumOff val="6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5" name="MH_Other_11"/>
          <p:cNvSpPr/>
          <p:nvPr/>
        </p:nvSpPr>
        <p:spPr>
          <a:xfrm>
            <a:off x="7032625" y="518160"/>
            <a:ext cx="83820" cy="77470"/>
          </a:xfrm>
          <a:prstGeom prst="ellipse">
            <a:avLst/>
          </a:prstGeom>
          <a:solidFill>
            <a:schemeClr val="accent1">
              <a:lumMod val="60000"/>
              <a:lumOff val="4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6" name="MH_Other_5"/>
          <p:cNvSpPr/>
          <p:nvPr/>
        </p:nvSpPr>
        <p:spPr>
          <a:xfrm>
            <a:off x="6524625" y="1953895"/>
            <a:ext cx="96520" cy="89535"/>
          </a:xfrm>
          <a:prstGeom prst="ellipse">
            <a:avLst/>
          </a:prstGeom>
          <a:solidFill>
            <a:schemeClr val="accent1">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7" name="MH_Other_6"/>
          <p:cNvSpPr/>
          <p:nvPr/>
        </p:nvSpPr>
        <p:spPr>
          <a:xfrm>
            <a:off x="7618095" y="772795"/>
            <a:ext cx="165100" cy="154940"/>
          </a:xfrm>
          <a:prstGeom prst="ellipse">
            <a:avLst/>
          </a:prstGeom>
          <a:noFill/>
          <a:ln w="6350">
            <a:solidFill>
              <a:schemeClr val="accent1">
                <a:alpha val="5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8" name="MH_Other_8"/>
          <p:cNvSpPr/>
          <p:nvPr/>
        </p:nvSpPr>
        <p:spPr>
          <a:xfrm>
            <a:off x="7415530" y="652145"/>
            <a:ext cx="186690" cy="175260"/>
          </a:xfrm>
          <a:prstGeom prst="ellipse">
            <a:avLst/>
          </a:prstGeom>
          <a:solidFill>
            <a:schemeClr val="accent1">
              <a:lumMod val="40000"/>
              <a:lumOff val="6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9" name="MH_Other_9"/>
          <p:cNvSpPr/>
          <p:nvPr/>
        </p:nvSpPr>
        <p:spPr>
          <a:xfrm>
            <a:off x="6976745" y="2053590"/>
            <a:ext cx="139700" cy="130810"/>
          </a:xfrm>
          <a:prstGeom prst="ellipse">
            <a:avLst/>
          </a:prstGeom>
          <a:solidFill>
            <a:schemeClr val="accent1">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0" name="MH_Other_11"/>
          <p:cNvSpPr/>
          <p:nvPr/>
        </p:nvSpPr>
        <p:spPr>
          <a:xfrm>
            <a:off x="8155305" y="1228090"/>
            <a:ext cx="116840" cy="110490"/>
          </a:xfrm>
          <a:prstGeom prst="ellipse">
            <a:avLst/>
          </a:prstGeom>
          <a:solidFill>
            <a:schemeClr val="accent1">
              <a:lumMod val="60000"/>
              <a:lumOff val="4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1" name="MH_Other_12"/>
          <p:cNvSpPr/>
          <p:nvPr/>
        </p:nvSpPr>
        <p:spPr>
          <a:xfrm>
            <a:off x="7026275" y="4356735"/>
            <a:ext cx="76200" cy="76200"/>
          </a:xfrm>
          <a:prstGeom prst="ellipse">
            <a:avLst/>
          </a:prstGeom>
          <a:solidFill>
            <a:schemeClr val="accent1">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2" name="MH_Other_3"/>
          <p:cNvSpPr/>
          <p:nvPr/>
        </p:nvSpPr>
        <p:spPr>
          <a:xfrm>
            <a:off x="7653655" y="1205230"/>
            <a:ext cx="243840" cy="231140"/>
          </a:xfrm>
          <a:prstGeom prst="ellipse">
            <a:avLst/>
          </a:prstGeom>
          <a:noFill/>
          <a:ln w="63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3" name="MH_Other_6"/>
          <p:cNvSpPr/>
          <p:nvPr/>
        </p:nvSpPr>
        <p:spPr>
          <a:xfrm>
            <a:off x="7519035" y="2035175"/>
            <a:ext cx="165100" cy="154940"/>
          </a:xfrm>
          <a:prstGeom prst="ellipse">
            <a:avLst/>
          </a:prstGeom>
          <a:noFill/>
          <a:ln w="6350">
            <a:solidFill>
              <a:schemeClr val="accent1">
                <a:lumMod val="40000"/>
                <a:lumOff val="60000"/>
                <a:alpha val="7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4" name="MH_Other_7"/>
          <p:cNvSpPr/>
          <p:nvPr/>
        </p:nvSpPr>
        <p:spPr>
          <a:xfrm>
            <a:off x="7755890" y="1677035"/>
            <a:ext cx="243840" cy="231140"/>
          </a:xfrm>
          <a:prstGeom prst="ellipse">
            <a:avLst/>
          </a:prstGeom>
          <a:solidFill>
            <a:schemeClr val="accent1">
              <a:lumMod val="60000"/>
              <a:lumOff val="4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5" name="MH_Other_8"/>
          <p:cNvSpPr/>
          <p:nvPr/>
        </p:nvSpPr>
        <p:spPr>
          <a:xfrm>
            <a:off x="7359015" y="1669415"/>
            <a:ext cx="186690" cy="175260"/>
          </a:xfrm>
          <a:prstGeom prst="ellipse">
            <a:avLst/>
          </a:prstGeom>
          <a:solidFill>
            <a:schemeClr val="accent1">
              <a:lumMod val="40000"/>
              <a:lumOff val="6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6" name="MH_Other_10"/>
          <p:cNvSpPr/>
          <p:nvPr/>
        </p:nvSpPr>
        <p:spPr>
          <a:xfrm>
            <a:off x="7415530" y="1424940"/>
            <a:ext cx="125730" cy="119380"/>
          </a:xfrm>
          <a:prstGeom prst="ellipse">
            <a:avLst/>
          </a:prstGeom>
          <a:noFill/>
          <a:ln w="63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8" name="MH_Other_2"/>
          <p:cNvSpPr/>
          <p:nvPr/>
        </p:nvSpPr>
        <p:spPr>
          <a:xfrm>
            <a:off x="7939405" y="4576445"/>
            <a:ext cx="76200" cy="76200"/>
          </a:xfrm>
          <a:prstGeom prst="ellipse">
            <a:avLst/>
          </a:prstGeom>
          <a:solidFill>
            <a:schemeClr val="accent1">
              <a:lumMod val="60000"/>
              <a:lumOff val="4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pic>
        <p:nvPicPr>
          <p:cNvPr id="5" name="图片 4" descr="截屏_20160728_171311"/>
          <p:cNvPicPr>
            <a:picLocks noChangeAspect="1"/>
          </p:cNvPicPr>
          <p:nvPr/>
        </p:nvPicPr>
        <p:blipFill>
          <a:blip r:embed="rId6"/>
          <a:stretch>
            <a:fillRect/>
          </a:stretch>
        </p:blipFill>
        <p:spPr>
          <a:xfrm>
            <a:off x="381635" y="1699895"/>
            <a:ext cx="3009900" cy="4081780"/>
          </a:xfrm>
          <a:prstGeom prst="rect">
            <a:avLst/>
          </a:prstGeom>
        </p:spPr>
      </p:pic>
      <p:sp>
        <p:nvSpPr>
          <p:cNvPr id="71" name="MH_Other_2"/>
          <p:cNvSpPr/>
          <p:nvPr/>
        </p:nvSpPr>
        <p:spPr>
          <a:xfrm>
            <a:off x="7214235" y="621030"/>
            <a:ext cx="102870" cy="96520"/>
          </a:xfrm>
          <a:prstGeom prst="ellipse">
            <a:avLst/>
          </a:prstGeom>
          <a:solidFill>
            <a:schemeClr val="accent1">
              <a:lumMod val="20000"/>
              <a:lumOff val="8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7" name="文本框 66"/>
          <p:cNvSpPr txBox="1"/>
          <p:nvPr/>
        </p:nvSpPr>
        <p:spPr>
          <a:xfrm>
            <a:off x="6438900" y="456565"/>
            <a:ext cx="1381760" cy="368300"/>
          </a:xfrm>
          <a:prstGeom prst="rect">
            <a:avLst/>
          </a:prstGeom>
          <a:noFill/>
        </p:spPr>
        <p:txBody>
          <a:bodyPr wrap="none" rtlCol="0" anchor="t">
            <a:spAutoFit/>
          </a:bodyPr>
          <a:p>
            <a:r>
              <a:rPr lang="en-US" altLang="zh-CN" b="1">
                <a:sym typeface="+mn-ea"/>
              </a:rPr>
              <a:t>----</a:t>
            </a:r>
            <a:r>
              <a:rPr lang="zh-CN" altLang="en-US" b="1">
                <a:sym typeface="+mn-ea"/>
              </a:rPr>
              <a:t>软件设计</a:t>
            </a:r>
            <a:endParaRPr lang="zh-CN" altLang="en-US" b="1"/>
          </a:p>
        </p:txBody>
      </p:sp>
      <p:sp>
        <p:nvSpPr>
          <p:cNvPr id="9" name="椭圆 8"/>
          <p:cNvSpPr/>
          <p:nvPr/>
        </p:nvSpPr>
        <p:spPr>
          <a:xfrm>
            <a:off x="2644140" y="5116830"/>
            <a:ext cx="106680" cy="115570"/>
          </a:xfrm>
          <a:prstGeom prst="ellipse">
            <a:avLst/>
          </a:prstGeom>
          <a:solidFill>
            <a:schemeClr val="tx1">
              <a:lumMod val="95000"/>
              <a:lumOff val="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sp>
        <p:nvSpPr>
          <p:cNvPr id="10" name="椭圆 9"/>
          <p:cNvSpPr/>
          <p:nvPr/>
        </p:nvSpPr>
        <p:spPr>
          <a:xfrm>
            <a:off x="2750820" y="4356735"/>
            <a:ext cx="140970" cy="153670"/>
          </a:xfrm>
          <a:prstGeom prst="ellips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sp>
        <p:nvSpPr>
          <p:cNvPr id="11" name="椭圆 10"/>
          <p:cNvSpPr/>
          <p:nvPr/>
        </p:nvSpPr>
        <p:spPr>
          <a:xfrm>
            <a:off x="1461135" y="5548630"/>
            <a:ext cx="116840" cy="76200"/>
          </a:xfrm>
          <a:prstGeom prst="ellips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sp>
        <p:nvSpPr>
          <p:cNvPr id="8" name="椭圆 7"/>
          <p:cNvSpPr/>
          <p:nvPr/>
        </p:nvSpPr>
        <p:spPr>
          <a:xfrm>
            <a:off x="1967230" y="5232400"/>
            <a:ext cx="76200" cy="127000"/>
          </a:xfrm>
          <a:prstGeom prst="ellips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ea typeface="方正兰亭细黑_GBK" panose="02000000000000000000" pitchFamily="2" charset="-122"/>
            </a:endParaRPr>
          </a:p>
        </p:txBody>
      </p:sp>
      <p:cxnSp>
        <p:nvCxnSpPr>
          <p:cNvPr id="13" name="直接连接符 12"/>
          <p:cNvCxnSpPr>
            <a:stCxn id="9" idx="7"/>
            <a:endCxn id="15" idx="3"/>
          </p:cNvCxnSpPr>
          <p:nvPr/>
        </p:nvCxnSpPr>
        <p:spPr>
          <a:xfrm flipV="1">
            <a:off x="2734945" y="2901315"/>
            <a:ext cx="1437005" cy="223266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10" idx="6"/>
            <a:endCxn id="25" idx="2"/>
          </p:cNvCxnSpPr>
          <p:nvPr/>
        </p:nvCxnSpPr>
        <p:spPr>
          <a:xfrm flipV="1">
            <a:off x="2891491" y="3069812"/>
            <a:ext cx="3479165" cy="13639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11" idx="7"/>
          </p:cNvCxnSpPr>
          <p:nvPr/>
        </p:nvCxnSpPr>
        <p:spPr>
          <a:xfrm flipV="1">
            <a:off x="1560830" y="5045075"/>
            <a:ext cx="2316480" cy="51498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8" idx="5"/>
          </p:cNvCxnSpPr>
          <p:nvPr/>
        </p:nvCxnSpPr>
        <p:spPr>
          <a:xfrm>
            <a:off x="2032000" y="5340985"/>
            <a:ext cx="4480560" cy="104584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000" advClick="0" advTm="1000">
        <p:fade/>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iterate type="lt">
                                    <p:tmPct val="10000"/>
                                  </p:iterate>
                                  <p:childTnLst>
                                    <p:set>
                                      <p:cBhvr>
                                        <p:cTn id="6" dur="1" fill="hold">
                                          <p:stCondLst>
                                            <p:cond delay="0"/>
                                          </p:stCondLst>
                                        </p:cTn>
                                        <p:tgtEl>
                                          <p:spTgt spid="26">
                                            <p:txEl>
                                              <p:pRg st="0" end="0"/>
                                            </p:txEl>
                                          </p:spTgt>
                                        </p:tgtEl>
                                        <p:attrNameLst>
                                          <p:attrName>style.visibility</p:attrName>
                                        </p:attrNameLst>
                                      </p:cBhvr>
                                      <p:to>
                                        <p:strVal val="visible"/>
                                      </p:to>
                                    </p:set>
                                    <p:anim calcmode="lin" valueType="num">
                                      <p:cBhvr additive="base">
                                        <p:cTn id="7"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6">
                                            <p:txEl>
                                              <p:pRg st="0" end="0"/>
                                            </p:txEl>
                                          </p:spTgt>
                                        </p:tgtEl>
                                        <p:attrNameLst>
                                          <p:attrName>ppt_y</p:attrName>
                                        </p:attrNameLst>
                                      </p:cBhvr>
                                      <p:tavLst>
                                        <p:tav tm="0">
                                          <p:val>
                                            <p:strVal val="0-#ppt_h/2"/>
                                          </p:val>
                                        </p:tav>
                                        <p:tav tm="100000">
                                          <p:val>
                                            <p:strVal val="#ppt_y"/>
                                          </p:val>
                                        </p:tav>
                                      </p:tavLst>
                                    </p:anim>
                                  </p:childTnLst>
                                </p:cTn>
                              </p:par>
                              <p:par>
                                <p:cTn id="9" presetID="53" presetClass="entr" presetSubtype="16" fill="hold" grpId="0" nodeType="withEffect">
                                  <p:stCondLst>
                                    <p:cond delay="100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par>
                                <p:cTn id="14" presetID="53" presetClass="entr" presetSubtype="16" fill="hold" grpId="0" nodeType="withEffect">
                                  <p:stCondLst>
                                    <p:cond delay="1250"/>
                                  </p:stCondLst>
                                  <p:childTnLst>
                                    <p:set>
                                      <p:cBhvr>
                                        <p:cTn id="15" dur="1" fill="hold">
                                          <p:stCondLst>
                                            <p:cond delay="0"/>
                                          </p:stCondLst>
                                        </p:cTn>
                                        <p:tgtEl>
                                          <p:spTgt spid="10"/>
                                        </p:tgtEl>
                                        <p:attrNameLst>
                                          <p:attrName>style.visibility</p:attrName>
                                        </p:attrNameLst>
                                      </p:cBhvr>
                                      <p:to>
                                        <p:strVal val="visible"/>
                                      </p:to>
                                    </p:set>
                                    <p:anim calcmode="lin" valueType="num">
                                      <p:cBhvr>
                                        <p:cTn id="16" dur="500" fill="hold"/>
                                        <p:tgtEl>
                                          <p:spTgt spid="10"/>
                                        </p:tgtEl>
                                        <p:attrNameLst>
                                          <p:attrName>ppt_w</p:attrName>
                                        </p:attrNameLst>
                                      </p:cBhvr>
                                      <p:tavLst>
                                        <p:tav tm="0">
                                          <p:val>
                                            <p:fltVal val="0"/>
                                          </p:val>
                                        </p:tav>
                                        <p:tav tm="100000">
                                          <p:val>
                                            <p:strVal val="#ppt_w"/>
                                          </p:val>
                                        </p:tav>
                                      </p:tavLst>
                                    </p:anim>
                                    <p:anim calcmode="lin" valueType="num">
                                      <p:cBhvr>
                                        <p:cTn id="17" dur="500" fill="hold"/>
                                        <p:tgtEl>
                                          <p:spTgt spid="10"/>
                                        </p:tgtEl>
                                        <p:attrNameLst>
                                          <p:attrName>ppt_h</p:attrName>
                                        </p:attrNameLst>
                                      </p:cBhvr>
                                      <p:tavLst>
                                        <p:tav tm="0">
                                          <p:val>
                                            <p:fltVal val="0"/>
                                          </p:val>
                                        </p:tav>
                                        <p:tav tm="100000">
                                          <p:val>
                                            <p:strVal val="#ppt_h"/>
                                          </p:val>
                                        </p:tav>
                                      </p:tavLst>
                                    </p:anim>
                                    <p:animEffect transition="in" filter="fade">
                                      <p:cBhvr>
                                        <p:cTn id="18" dur="500"/>
                                        <p:tgtEl>
                                          <p:spTgt spid="10"/>
                                        </p:tgtEl>
                                      </p:cBhvr>
                                    </p:animEffect>
                                  </p:childTnLst>
                                </p:cTn>
                              </p:par>
                              <p:par>
                                <p:cTn id="19" presetID="53" presetClass="entr" presetSubtype="16" fill="hold" grpId="0" nodeType="withEffect">
                                  <p:stCondLst>
                                    <p:cond delay="150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childTnLst>
                                </p:cTn>
                              </p:par>
                            </p:childTnLst>
                          </p:cTn>
                        </p:par>
                        <p:par>
                          <p:cTn id="24" fill="hold">
                            <p:stCondLst>
                              <p:cond delay="0"/>
                            </p:stCondLst>
                            <p:childTnLst>
                              <p:par>
                                <p:cTn id="25" presetID="22" presetClass="entr" presetSubtype="8"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par>
                                <p:cTn id="28" presetID="22" presetClass="entr" presetSubtype="8" fill="hold" nodeType="withEffect">
                                  <p:stCondLst>
                                    <p:cond delay="750"/>
                                  </p:stCondLst>
                                  <p:childTnLst>
                                    <p:set>
                                      <p:cBhvr>
                                        <p:cTn id="29" dur="1" fill="hold">
                                          <p:stCondLst>
                                            <p:cond delay="0"/>
                                          </p:stCondLst>
                                        </p:cTn>
                                        <p:tgtEl>
                                          <p:spTgt spid="22"/>
                                        </p:tgtEl>
                                        <p:attrNameLst>
                                          <p:attrName>style.visibility</p:attrName>
                                        </p:attrNameLst>
                                      </p:cBhvr>
                                      <p:to>
                                        <p:strVal val="visible"/>
                                      </p:to>
                                    </p:set>
                                    <p:animEffect transition="in" filter="wipe(left)">
                                      <p:cBhvr>
                                        <p:cTn id="30" dur="500"/>
                                        <p:tgtEl>
                                          <p:spTgt spid="22"/>
                                        </p:tgtEl>
                                      </p:cBhvr>
                                    </p:animEffect>
                                  </p:childTnLst>
                                </p:cTn>
                              </p:par>
                              <p:par>
                                <p:cTn id="31" presetID="22" presetClass="entr" presetSubtype="8" fill="hold" nodeType="withEffect">
                                  <p:stCondLst>
                                    <p:cond delay="2000"/>
                                  </p:stCondLst>
                                  <p:childTnLst>
                                    <p:set>
                                      <p:cBhvr>
                                        <p:cTn id="32" dur="1" fill="hold">
                                          <p:stCondLst>
                                            <p:cond delay="0"/>
                                          </p:stCondLst>
                                        </p:cTn>
                                        <p:tgtEl>
                                          <p:spTgt spid="29"/>
                                        </p:tgtEl>
                                        <p:attrNameLst>
                                          <p:attrName>style.visibility</p:attrName>
                                        </p:attrNameLst>
                                      </p:cBhvr>
                                      <p:to>
                                        <p:strVal val="visible"/>
                                      </p:to>
                                    </p:set>
                                    <p:animEffect transition="in" filter="wipe(left)">
                                      <p:cBhvr>
                                        <p:cTn id="33" dur="500"/>
                                        <p:tgtEl>
                                          <p:spTgt spid="29"/>
                                        </p:tgtEl>
                                      </p:cBhvr>
                                    </p:animEffect>
                                  </p:childTnLst>
                                </p:cTn>
                              </p:par>
                              <p:par>
                                <p:cTn id="34" presetID="53" presetClass="entr" presetSubtype="16" fill="hold" grpId="0" nodeType="withEffect">
                                  <p:stCondLst>
                                    <p:cond delay="1500"/>
                                  </p:stCondLst>
                                  <p:childTnLst>
                                    <p:set>
                                      <p:cBhvr>
                                        <p:cTn id="35" dur="1" fill="hold">
                                          <p:stCondLst>
                                            <p:cond delay="0"/>
                                          </p:stCondLst>
                                        </p:cTn>
                                        <p:tgtEl>
                                          <p:spTgt spid="8"/>
                                        </p:tgtEl>
                                        <p:attrNameLst>
                                          <p:attrName>style.visibility</p:attrName>
                                        </p:attrNameLst>
                                      </p:cBhvr>
                                      <p:to>
                                        <p:strVal val="visible"/>
                                      </p:to>
                                    </p:set>
                                    <p:anim calcmode="lin" valueType="num">
                                      <p:cBhvr>
                                        <p:cTn id="36" dur="500" fill="hold"/>
                                        <p:tgtEl>
                                          <p:spTgt spid="8"/>
                                        </p:tgtEl>
                                        <p:attrNameLst>
                                          <p:attrName>ppt_w</p:attrName>
                                        </p:attrNameLst>
                                      </p:cBhvr>
                                      <p:tavLst>
                                        <p:tav tm="0">
                                          <p:val>
                                            <p:fltVal val="0"/>
                                          </p:val>
                                        </p:tav>
                                        <p:tav tm="100000">
                                          <p:val>
                                            <p:strVal val="#ppt_w"/>
                                          </p:val>
                                        </p:tav>
                                      </p:tavLst>
                                    </p:anim>
                                    <p:anim calcmode="lin" valueType="num">
                                      <p:cBhvr>
                                        <p:cTn id="37" dur="500" fill="hold"/>
                                        <p:tgtEl>
                                          <p:spTgt spid="8"/>
                                        </p:tgtEl>
                                        <p:attrNameLst>
                                          <p:attrName>ppt_h</p:attrName>
                                        </p:attrNameLst>
                                      </p:cBhvr>
                                      <p:tavLst>
                                        <p:tav tm="0">
                                          <p:val>
                                            <p:fltVal val="0"/>
                                          </p:val>
                                        </p:tav>
                                        <p:tav tm="100000">
                                          <p:val>
                                            <p:strVal val="#ppt_h"/>
                                          </p:val>
                                        </p:tav>
                                      </p:tavLst>
                                    </p:anim>
                                    <p:animEffect transition="in" filter="fade">
                                      <p:cBhvr>
                                        <p:cTn id="38" dur="500"/>
                                        <p:tgtEl>
                                          <p:spTgt spid="8"/>
                                        </p:tgtEl>
                                      </p:cBhvr>
                                    </p:animEffect>
                                  </p:childTnLst>
                                </p:cTn>
                              </p:par>
                              <p:par>
                                <p:cTn id="39" presetID="22" presetClass="entr" presetSubtype="8" fill="hold" nodeType="withEffect">
                                  <p:stCondLst>
                                    <p:cond delay="2000"/>
                                  </p:stCondLst>
                                  <p:childTnLst>
                                    <p:set>
                                      <p:cBhvr>
                                        <p:cTn id="40" dur="1" fill="hold">
                                          <p:stCondLst>
                                            <p:cond delay="0"/>
                                          </p:stCondLst>
                                        </p:cTn>
                                        <p:tgtEl>
                                          <p:spTgt spid="12"/>
                                        </p:tgtEl>
                                        <p:attrNameLst>
                                          <p:attrName>style.visibility</p:attrName>
                                        </p:attrNameLst>
                                      </p:cBhvr>
                                      <p:to>
                                        <p:strVal val="visible"/>
                                      </p:to>
                                    </p:set>
                                    <p:animEffect transition="in" filter="wipe(left)">
                                      <p:cBhvr>
                                        <p:cTn id="4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11" grpId="0" bldLvl="0" animBg="1"/>
      <p:bldP spid="26" grpId="0" uiExpand="1" build="p"/>
      <p:bldP spid="8"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矩形 6"/>
          <p:cNvSpPr/>
          <p:nvPr/>
        </p:nvSpPr>
        <p:spPr>
          <a:xfrm rot="16200000">
            <a:off x="341630" y="1423035"/>
            <a:ext cx="4940300" cy="3971290"/>
          </a:xfrm>
          <a:prstGeom prst="rect">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sp>
        <p:nvSpPr>
          <p:cNvPr id="22" name="矩形 21"/>
          <p:cNvSpPr/>
          <p:nvPr/>
        </p:nvSpPr>
        <p:spPr>
          <a:xfrm rot="16200000">
            <a:off x="580390" y="1752600"/>
            <a:ext cx="4415155" cy="327533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pic>
        <p:nvPicPr>
          <p:cNvPr id="10" name="图片 9" descr="截屏_20160731_150551"/>
          <p:cNvPicPr>
            <a:picLocks noChangeAspect="1"/>
          </p:cNvPicPr>
          <p:nvPr/>
        </p:nvPicPr>
        <p:blipFill>
          <a:blip r:embed="rId1"/>
          <a:stretch>
            <a:fillRect/>
          </a:stretch>
        </p:blipFill>
        <p:spPr>
          <a:xfrm>
            <a:off x="1384935" y="1289050"/>
            <a:ext cx="2769870" cy="4185920"/>
          </a:xfrm>
          <a:prstGeom prst="rect">
            <a:avLst/>
          </a:prstGeom>
        </p:spPr>
      </p:pic>
      <p:sp>
        <p:nvSpPr>
          <p:cNvPr id="11" name="文本框 10"/>
          <p:cNvSpPr txBox="1"/>
          <p:nvPr/>
        </p:nvSpPr>
        <p:spPr>
          <a:xfrm>
            <a:off x="4033970" y="642029"/>
            <a:ext cx="4592691" cy="640080"/>
          </a:xfrm>
          <a:prstGeom prst="rect">
            <a:avLst/>
          </a:prstGeom>
          <a:noFill/>
        </p:spPr>
        <p:txBody>
          <a:bodyPr wrap="square" rtlCol="0">
            <a:spAutoFit/>
          </a:bodyPr>
          <a:p>
            <a:pPr algn="ctr">
              <a:lnSpc>
                <a:spcPct val="150000"/>
              </a:lnSpc>
            </a:pPr>
            <a:r>
              <a:rPr lang="en-US" altLang="da-DK" sz="2400" b="1" dirty="0" smtClean="0">
                <a:effectLst>
                  <a:outerShdw blurRad="38100" dist="19050" dir="2700000" algn="tl" rotWithShape="0">
                    <a:schemeClr val="dk1">
                      <a:alpha val="40000"/>
                    </a:schemeClr>
                  </a:outerShdw>
                </a:effectLst>
                <a:sym typeface="+mn-ea"/>
              </a:rPr>
              <a:t>       </a:t>
            </a:r>
            <a:r>
              <a:rPr lang="da-DK" altLang="zh-CN" sz="2400" b="1" dirty="0" smtClean="0">
                <a:effectLst>
                  <a:outerShdw blurRad="38100" dist="19050" dir="2700000" algn="tl" rotWithShape="0">
                    <a:schemeClr val="dk1">
                      <a:alpha val="40000"/>
                    </a:schemeClr>
                  </a:outerShdw>
                </a:effectLst>
                <a:sym typeface="+mn-ea"/>
              </a:rPr>
              <a:t>教你戒烟的打火机</a:t>
            </a:r>
            <a:endParaRPr lang="en-US" altLang="zh-CN" sz="2400" dirty="0" smtClean="0">
              <a:latin typeface="微软雅黑" panose="020B0503020204020204" pitchFamily="34" charset="-122"/>
              <a:ea typeface="微软雅黑" panose="020B0503020204020204" pitchFamily="34" charset="-122"/>
            </a:endParaRPr>
          </a:p>
        </p:txBody>
      </p:sp>
      <p:sp>
        <p:nvSpPr>
          <p:cNvPr id="12" name="文本框 11"/>
          <p:cNvSpPr txBox="1"/>
          <p:nvPr/>
        </p:nvSpPr>
        <p:spPr>
          <a:xfrm>
            <a:off x="5466080" y="2193290"/>
            <a:ext cx="2799080" cy="2377440"/>
          </a:xfrm>
          <a:prstGeom prst="rect">
            <a:avLst/>
          </a:prstGeom>
          <a:noFill/>
        </p:spPr>
        <p:txBody>
          <a:bodyPr wrap="square" rtlCol="0">
            <a:spAutoFit/>
          </a:bodyPr>
          <a:p>
            <a:pPr marL="285750" indent="-285750">
              <a:lnSpc>
                <a:spcPct val="250000"/>
              </a:lnSpc>
              <a:buFont typeface="Wingdings" panose="05000000000000000000" charset="2"/>
              <a:buChar char="u"/>
            </a:pPr>
            <a:r>
              <a:rPr lang="zh-CN" altLang="en-US" sz="2000">
                <a:sym typeface="+mn-ea"/>
              </a:rPr>
              <a:t>查看吸烟数据</a:t>
            </a:r>
            <a:endParaRPr lang="zh-CN" altLang="en-US" sz="2000">
              <a:sym typeface="+mn-ea"/>
            </a:endParaRPr>
          </a:p>
          <a:p>
            <a:pPr marL="285750" indent="-285750">
              <a:lnSpc>
                <a:spcPct val="250000"/>
              </a:lnSpc>
              <a:buFont typeface="Wingdings" panose="05000000000000000000" charset="2"/>
              <a:buChar char="u"/>
            </a:pPr>
            <a:r>
              <a:rPr lang="zh-CN" altLang="en-US" sz="2000">
                <a:sym typeface="+mn-ea"/>
              </a:rPr>
              <a:t>制定吸烟计划                </a:t>
            </a:r>
            <a:endParaRPr lang="zh-CN" altLang="en-US" sz="2000">
              <a:sym typeface="+mn-ea"/>
            </a:endParaRPr>
          </a:p>
          <a:p>
            <a:pPr marL="285750" indent="-285750">
              <a:lnSpc>
                <a:spcPct val="250000"/>
              </a:lnSpc>
              <a:buFont typeface="Wingdings" panose="05000000000000000000" charset="2"/>
              <a:buChar char="u"/>
            </a:pPr>
            <a:r>
              <a:rPr lang="zh-CN" altLang="en-US" sz="2000">
                <a:sym typeface="+mn-ea"/>
              </a:rPr>
              <a:t>新闻消息推送</a:t>
            </a:r>
            <a:endParaRPr lang="zh-CN" altLang="en-US" sz="2000">
              <a:sym typeface="+mn-ea"/>
            </a:endParaRPr>
          </a:p>
        </p:txBody>
      </p:sp>
      <p:sp>
        <p:nvSpPr>
          <p:cNvPr id="14" name="文本框 13"/>
          <p:cNvSpPr txBox="1"/>
          <p:nvPr/>
        </p:nvSpPr>
        <p:spPr>
          <a:xfrm>
            <a:off x="5320665" y="1511300"/>
            <a:ext cx="3289935" cy="460375"/>
          </a:xfrm>
          <a:prstGeom prst="rect">
            <a:avLst/>
          </a:prstGeom>
          <a:noFill/>
        </p:spPr>
        <p:txBody>
          <a:bodyPr wrap="square" rtlCol="0">
            <a:spAutoFit/>
          </a:bodyPr>
          <a:p>
            <a:r>
              <a:rPr lang="en-US" altLang="zh-CN" sz="2400"/>
              <a:t>               </a:t>
            </a:r>
            <a:r>
              <a:rPr lang="en-US" altLang="zh-CN" sz="2400" b="1"/>
              <a:t>----  </a:t>
            </a:r>
            <a:r>
              <a:rPr lang="en-US" altLang="zh-CN" sz="2000" b="1"/>
              <a:t> </a:t>
            </a:r>
            <a:r>
              <a:rPr lang="zh-CN" altLang="en-US" sz="2000" b="1"/>
              <a:t>微信公众号</a:t>
            </a:r>
            <a:endParaRPr lang="zh-CN" altLang="en-US" sz="20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childTnLst>
                                </p:cTn>
                              </p:par>
                              <p:par>
                                <p:cTn id="10" presetID="53" presetClass="entr" presetSubtype="16" fill="hold" grpId="0" nodeType="withEffect">
                                  <p:stCondLst>
                                    <p:cond delay="750"/>
                                  </p:stCondLst>
                                  <p:childTnLst>
                                    <p:set>
                                      <p:cBhvr>
                                        <p:cTn id="11" dur="1" fill="hold">
                                          <p:stCondLst>
                                            <p:cond delay="0"/>
                                          </p:stCondLst>
                                        </p:cTn>
                                        <p:tgtEl>
                                          <p:spTgt spid="22"/>
                                        </p:tgtEl>
                                        <p:attrNameLst>
                                          <p:attrName>style.visibility</p:attrName>
                                        </p:attrNameLst>
                                      </p:cBhvr>
                                      <p:to>
                                        <p:strVal val="visible"/>
                                      </p:to>
                                    </p:set>
                                    <p:anim calcmode="lin" valueType="num">
                                      <p:cBhvr>
                                        <p:cTn id="12" dur="1000" fill="hold"/>
                                        <p:tgtEl>
                                          <p:spTgt spid="22"/>
                                        </p:tgtEl>
                                        <p:attrNameLst>
                                          <p:attrName>ppt_w</p:attrName>
                                        </p:attrNameLst>
                                      </p:cBhvr>
                                      <p:tavLst>
                                        <p:tav tm="0">
                                          <p:val>
                                            <p:fltVal val="0"/>
                                          </p:val>
                                        </p:tav>
                                        <p:tav tm="100000">
                                          <p:val>
                                            <p:strVal val="#ppt_w"/>
                                          </p:val>
                                        </p:tav>
                                      </p:tavLst>
                                    </p:anim>
                                    <p:anim calcmode="lin" valueType="num">
                                      <p:cBhvr>
                                        <p:cTn id="13" dur="1000" fill="hold"/>
                                        <p:tgtEl>
                                          <p:spTgt spid="22"/>
                                        </p:tgtEl>
                                        <p:attrNameLst>
                                          <p:attrName>ppt_h</p:attrName>
                                        </p:attrNameLst>
                                      </p:cBhvr>
                                      <p:tavLst>
                                        <p:tav tm="0">
                                          <p:val>
                                            <p:fltVal val="0"/>
                                          </p:val>
                                        </p:tav>
                                        <p:tav tm="100000">
                                          <p:val>
                                            <p:strVal val="#ppt_h"/>
                                          </p:val>
                                        </p:tav>
                                      </p:tavLst>
                                    </p:anim>
                                    <p:animEffect transition="in" filter="fade">
                                      <p:cBhvr>
                                        <p:cTn id="14" dur="1000"/>
                                        <p:tgtEl>
                                          <p:spTgt spid="22"/>
                                        </p:tgtEl>
                                      </p:cBhvr>
                                    </p:animEffect>
                                  </p:childTnLst>
                                </p:cTn>
                              </p:par>
                              <p:par>
                                <p:cTn id="15" presetID="2" presetClass="entr" presetSubtype="1" fill="hold" grpId="0" nodeType="withEffect">
                                  <p:stCondLst>
                                    <p:cond delay="0"/>
                                  </p:stCondLst>
                                  <p:iterate type="lt">
                                    <p:tmPct val="10000"/>
                                  </p:iterate>
                                  <p:childTnLst>
                                    <p:set>
                                      <p:cBhvr>
                                        <p:cTn id="16" dur="1" fill="hold">
                                          <p:stCondLst>
                                            <p:cond delay="0"/>
                                          </p:stCondLst>
                                        </p:cTn>
                                        <p:tgtEl>
                                          <p:spTgt spid="11">
                                            <p:txEl>
                                              <p:pRg st="0" end="0"/>
                                            </p:txEl>
                                          </p:spTgt>
                                        </p:tgtEl>
                                        <p:attrNameLst>
                                          <p:attrName>style.visibility</p:attrName>
                                        </p:attrNameLst>
                                      </p:cBhvr>
                                      <p:to>
                                        <p:strVal val="visible"/>
                                      </p:to>
                                    </p:set>
                                    <p:anim calcmode="lin" valueType="num">
                                      <p:cBhvr additive="base">
                                        <p:cTn id="1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1">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22" grpId="0" bldLvl="0" animBg="1"/>
      <p:bldP spid="11"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rot="2700000">
            <a:off x="3288324" y="2476408"/>
            <a:ext cx="2561905" cy="2561905"/>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sp>
        <p:nvSpPr>
          <p:cNvPr id="8" name="矩形 7"/>
          <p:cNvSpPr/>
          <p:nvPr/>
        </p:nvSpPr>
        <p:spPr>
          <a:xfrm rot="2700000">
            <a:off x="2880518" y="2057499"/>
            <a:ext cx="3377517" cy="337751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sp>
        <p:nvSpPr>
          <p:cNvPr id="9" name="矩形 8"/>
          <p:cNvSpPr/>
          <p:nvPr/>
        </p:nvSpPr>
        <p:spPr>
          <a:xfrm rot="2700000">
            <a:off x="2013752" y="1208210"/>
            <a:ext cx="5111048" cy="511104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grpSp>
        <p:nvGrpSpPr>
          <p:cNvPr id="3" name="组合 2"/>
          <p:cNvGrpSpPr/>
          <p:nvPr/>
        </p:nvGrpSpPr>
        <p:grpSpPr>
          <a:xfrm>
            <a:off x="698492" y="3669234"/>
            <a:ext cx="1269605" cy="189000"/>
            <a:chOff x="931322" y="3749312"/>
            <a:chExt cx="1692807" cy="252000"/>
          </a:xfrm>
        </p:grpSpPr>
        <p:sp>
          <p:nvSpPr>
            <p:cNvPr id="10" name="矩形 9"/>
            <p:cNvSpPr/>
            <p:nvPr/>
          </p:nvSpPr>
          <p:spPr>
            <a:xfrm rot="2700000">
              <a:off x="2372129" y="3749312"/>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sp>
          <p:nvSpPr>
            <p:cNvPr id="13" name="矩形 12"/>
            <p:cNvSpPr/>
            <p:nvPr/>
          </p:nvSpPr>
          <p:spPr>
            <a:xfrm rot="2700000">
              <a:off x="1867281" y="3785312"/>
              <a:ext cx="180000" cy="18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sp>
          <p:nvSpPr>
            <p:cNvPr id="14" name="矩形 13"/>
            <p:cNvSpPr/>
            <p:nvPr/>
          </p:nvSpPr>
          <p:spPr>
            <a:xfrm rot="2700000">
              <a:off x="931322" y="3839312"/>
              <a:ext cx="7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grpSp>
      <p:grpSp>
        <p:nvGrpSpPr>
          <p:cNvPr id="2" name="组合 1"/>
          <p:cNvGrpSpPr/>
          <p:nvPr/>
        </p:nvGrpSpPr>
        <p:grpSpPr>
          <a:xfrm>
            <a:off x="7189849" y="3669234"/>
            <a:ext cx="1277340" cy="189000"/>
            <a:chOff x="9567839" y="3749312"/>
            <a:chExt cx="1703120" cy="252000"/>
          </a:xfrm>
        </p:grpSpPr>
        <p:sp>
          <p:nvSpPr>
            <p:cNvPr id="11" name="矩形 10"/>
            <p:cNvSpPr/>
            <p:nvPr/>
          </p:nvSpPr>
          <p:spPr>
            <a:xfrm rot="2700000">
              <a:off x="9567839" y="3749312"/>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sp>
          <p:nvSpPr>
            <p:cNvPr id="12" name="矩形 11"/>
            <p:cNvSpPr/>
            <p:nvPr/>
          </p:nvSpPr>
          <p:spPr>
            <a:xfrm rot="2700000">
              <a:off x="10173716" y="3785312"/>
              <a:ext cx="180000" cy="18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sp>
          <p:nvSpPr>
            <p:cNvPr id="15" name="矩形 14"/>
            <p:cNvSpPr/>
            <p:nvPr/>
          </p:nvSpPr>
          <p:spPr>
            <a:xfrm rot="2700000">
              <a:off x="11198959" y="3839312"/>
              <a:ext cx="7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grpSp>
      <p:sp>
        <p:nvSpPr>
          <p:cNvPr id="16" name="文本框 15"/>
          <p:cNvSpPr txBox="1"/>
          <p:nvPr/>
        </p:nvSpPr>
        <p:spPr>
          <a:xfrm rot="18900000">
            <a:off x="1877060" y="1991995"/>
            <a:ext cx="1908810" cy="914400"/>
          </a:xfrm>
          <a:prstGeom prst="rect">
            <a:avLst/>
          </a:prstGeom>
          <a:noFill/>
        </p:spPr>
        <p:txBody>
          <a:bodyPr wrap="square" rtlCol="0">
            <a:spAutoFit/>
          </a:bodyPr>
          <a:lstStyle/>
          <a:p>
            <a:pPr algn="just">
              <a:lnSpc>
                <a:spcPct val="150000"/>
              </a:lnSpc>
            </a:pPr>
            <a:r>
              <a:rPr lang="zh-CN" altLang="en-US">
                <a:sym typeface="+mn-ea"/>
              </a:rPr>
              <a:t>控制和通信模块：CC2541芯片</a:t>
            </a:r>
            <a:endParaRPr lang="zh-CN" altLang="en-US" dirty="0" smtClean="0">
              <a:latin typeface="微软雅黑" panose="020B0503020204020204" pitchFamily="34" charset="-122"/>
              <a:ea typeface="微软雅黑" panose="020B0503020204020204" pitchFamily="34" charset="-122"/>
              <a:sym typeface="+mn-ea"/>
            </a:endParaRPr>
          </a:p>
        </p:txBody>
      </p:sp>
      <p:sp>
        <p:nvSpPr>
          <p:cNvPr id="17" name="文本框 16"/>
          <p:cNvSpPr txBox="1"/>
          <p:nvPr/>
        </p:nvSpPr>
        <p:spPr>
          <a:xfrm rot="2700000">
            <a:off x="4796790" y="2138045"/>
            <a:ext cx="2964180" cy="914400"/>
          </a:xfrm>
          <a:prstGeom prst="rect">
            <a:avLst/>
          </a:prstGeom>
          <a:noFill/>
        </p:spPr>
        <p:txBody>
          <a:bodyPr wrap="square" rtlCol="0">
            <a:spAutoFit/>
          </a:bodyPr>
          <a:lstStyle/>
          <a:p>
            <a:pPr algn="just">
              <a:lnSpc>
                <a:spcPct val="150000"/>
              </a:lnSpc>
            </a:pPr>
            <a:r>
              <a:rPr lang="zh-CN" altLang="en-US">
                <a:sym typeface="+mn-ea"/>
              </a:rPr>
              <a:t>点火模块：TTP223电容式触摸开关、电子点火装置</a:t>
            </a:r>
            <a:endParaRPr lang="zh-CN" altLang="en-US" dirty="0" smtClean="0">
              <a:latin typeface="微软雅黑" panose="020B0503020204020204" pitchFamily="34" charset="-122"/>
              <a:ea typeface="微软雅黑" panose="020B0503020204020204" pitchFamily="34" charset="-122"/>
              <a:sym typeface="+mn-ea"/>
            </a:endParaRPr>
          </a:p>
        </p:txBody>
      </p:sp>
      <p:sp>
        <p:nvSpPr>
          <p:cNvPr id="18" name="文本框 17"/>
          <p:cNvSpPr txBox="1"/>
          <p:nvPr/>
        </p:nvSpPr>
        <p:spPr>
          <a:xfrm rot="2700000">
            <a:off x="1787525" y="4723765"/>
            <a:ext cx="2423160" cy="914400"/>
          </a:xfrm>
          <a:prstGeom prst="rect">
            <a:avLst/>
          </a:prstGeom>
          <a:noFill/>
        </p:spPr>
        <p:txBody>
          <a:bodyPr wrap="square" rtlCol="0">
            <a:spAutoFit/>
          </a:bodyPr>
          <a:lstStyle/>
          <a:p>
            <a:pPr algn="just">
              <a:lnSpc>
                <a:spcPct val="150000"/>
              </a:lnSpc>
            </a:pPr>
            <a:r>
              <a:rPr lang="zh-CN" altLang="en-US">
                <a:sym typeface="+mn-ea"/>
              </a:rPr>
              <a:t>气体检测模块：MQ-2气体传感器</a:t>
            </a:r>
            <a:endParaRPr lang="en-US" altLang="zh-CN" dirty="0" smtClean="0">
              <a:latin typeface="微软雅黑" panose="020B0503020204020204" pitchFamily="34" charset="-122"/>
              <a:ea typeface="微软雅黑" panose="020B0503020204020204" pitchFamily="34" charset="-122"/>
            </a:endParaRPr>
          </a:p>
        </p:txBody>
      </p:sp>
      <p:sp>
        <p:nvSpPr>
          <p:cNvPr id="19" name="文本框 18"/>
          <p:cNvSpPr txBox="1"/>
          <p:nvPr/>
        </p:nvSpPr>
        <p:spPr>
          <a:xfrm rot="18900000">
            <a:off x="4970780" y="4794885"/>
            <a:ext cx="2200275" cy="914400"/>
          </a:xfrm>
          <a:prstGeom prst="rect">
            <a:avLst/>
          </a:prstGeom>
          <a:noFill/>
        </p:spPr>
        <p:txBody>
          <a:bodyPr wrap="square" rtlCol="0">
            <a:spAutoFit/>
          </a:bodyPr>
          <a:lstStyle/>
          <a:p>
            <a:pPr algn="just">
              <a:lnSpc>
                <a:spcPct val="150000"/>
              </a:lnSpc>
            </a:pPr>
            <a:r>
              <a:rPr lang="zh-CN" altLang="en-US">
                <a:sym typeface="+mn-ea"/>
              </a:rPr>
              <a:t>显示模块：有机发光二极管（OLED）</a:t>
            </a:r>
            <a:endParaRPr lang="zh-CN" altLang="en-US" dirty="0" smtClean="0">
              <a:latin typeface="微软雅黑" panose="020B0503020204020204" pitchFamily="34" charset="-122"/>
              <a:ea typeface="微软雅黑" panose="020B0503020204020204" pitchFamily="34" charset="-122"/>
              <a:sym typeface="+mn-ea"/>
            </a:endParaRPr>
          </a:p>
        </p:txBody>
      </p:sp>
      <p:sp>
        <p:nvSpPr>
          <p:cNvPr id="23" name="文本框 22"/>
          <p:cNvSpPr txBox="1"/>
          <p:nvPr/>
        </p:nvSpPr>
        <p:spPr>
          <a:xfrm>
            <a:off x="2281370" y="413429"/>
            <a:ext cx="4592691" cy="640080"/>
          </a:xfrm>
          <a:prstGeom prst="rect">
            <a:avLst/>
          </a:prstGeom>
          <a:noFill/>
        </p:spPr>
        <p:txBody>
          <a:bodyPr wrap="square" rtlCol="0">
            <a:spAutoFit/>
          </a:bodyPr>
          <a:lstStyle/>
          <a:p>
            <a:pPr algn="ctr">
              <a:lnSpc>
                <a:spcPct val="150000"/>
              </a:lnSpc>
            </a:pPr>
            <a:r>
              <a:rPr lang="da-DK" altLang="zh-CN" sz="2400" b="1" dirty="0" smtClean="0">
                <a:effectLst>
                  <a:outerShdw blurRad="38100" dist="19050" dir="2700000" algn="tl" rotWithShape="0">
                    <a:schemeClr val="dk1">
                      <a:alpha val="40000"/>
                    </a:schemeClr>
                  </a:outerShdw>
                </a:effectLst>
                <a:sym typeface="+mn-ea"/>
              </a:rPr>
              <a:t>教你戒烟的打火机</a:t>
            </a:r>
            <a:endParaRPr lang="en-US" altLang="zh-CN" sz="2400" dirty="0" smtClean="0">
              <a:latin typeface="微软雅黑" panose="020B0503020204020204" pitchFamily="34" charset="-122"/>
              <a:ea typeface="微软雅黑" panose="020B0503020204020204" pitchFamily="34" charset="-122"/>
            </a:endParaRPr>
          </a:p>
        </p:txBody>
      </p:sp>
      <p:grpSp>
        <p:nvGrpSpPr>
          <p:cNvPr id="22" name="组合 21"/>
          <p:cNvGrpSpPr/>
          <p:nvPr/>
        </p:nvGrpSpPr>
        <p:grpSpPr>
          <a:xfrm>
            <a:off x="3443282" y="2250621"/>
            <a:ext cx="2251988" cy="3081516"/>
            <a:chOff x="4591043" y="1857828"/>
            <a:chExt cx="3002651" cy="4108688"/>
          </a:xfrm>
        </p:grpSpPr>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591043" y="1857828"/>
              <a:ext cx="3002651" cy="4108688"/>
            </a:xfrm>
            <a:prstGeom prst="rect">
              <a:avLst/>
            </a:prstGeom>
          </p:spPr>
        </p:pic>
        <p:sp>
          <p:nvSpPr>
            <p:cNvPr id="21" name="椭圆 20"/>
            <p:cNvSpPr/>
            <p:nvPr/>
          </p:nvSpPr>
          <p:spPr>
            <a:xfrm>
              <a:off x="5752004" y="5210175"/>
              <a:ext cx="690987" cy="6909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grpSp>
      <p:sp>
        <p:nvSpPr>
          <p:cNvPr id="67" name="文本框 66"/>
          <p:cNvSpPr txBox="1"/>
          <p:nvPr/>
        </p:nvSpPr>
        <p:spPr>
          <a:xfrm>
            <a:off x="5047615" y="1053465"/>
            <a:ext cx="1381760" cy="368300"/>
          </a:xfrm>
          <a:prstGeom prst="rect">
            <a:avLst/>
          </a:prstGeom>
          <a:noFill/>
        </p:spPr>
        <p:txBody>
          <a:bodyPr wrap="none" rtlCol="0" anchor="t">
            <a:spAutoFit/>
          </a:bodyPr>
          <a:p>
            <a:r>
              <a:rPr lang="en-US" altLang="zh-CN" b="1">
                <a:sym typeface="+mn-ea"/>
              </a:rPr>
              <a:t>----</a:t>
            </a:r>
            <a:r>
              <a:rPr lang="zh-CN" altLang="en-US" b="1">
                <a:sym typeface="+mn-ea"/>
              </a:rPr>
              <a:t>硬件设计</a:t>
            </a:r>
            <a:endParaRPr lang="zh-CN" altLang="en-US" b="1"/>
          </a:p>
        </p:txBody>
      </p:sp>
      <p:pic>
        <p:nvPicPr>
          <p:cNvPr id="5" name="图片 4"/>
          <p:cNvPicPr>
            <a:picLocks noChangeAspect="1"/>
          </p:cNvPicPr>
          <p:nvPr/>
        </p:nvPicPr>
        <p:blipFill>
          <a:blip r:embed="rId2"/>
          <a:stretch>
            <a:fillRect/>
          </a:stretch>
        </p:blipFill>
        <p:spPr>
          <a:xfrm rot="5400000">
            <a:off x="3323590" y="2758440"/>
            <a:ext cx="2496185" cy="18726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iterate type="lt">
                                    <p:tmPct val="10000"/>
                                  </p:iterate>
                                  <p:childTnLst>
                                    <p:set>
                                      <p:cBhvr>
                                        <p:cTn id="6" dur="1" fill="hold">
                                          <p:stCondLst>
                                            <p:cond delay="0"/>
                                          </p:stCondLst>
                                        </p:cTn>
                                        <p:tgtEl>
                                          <p:spTgt spid="23">
                                            <p:txEl>
                                              <p:pRg st="0" end="0"/>
                                            </p:txEl>
                                          </p:spTgt>
                                        </p:tgtEl>
                                        <p:attrNameLst>
                                          <p:attrName>style.visibility</p:attrName>
                                        </p:attrNameLst>
                                      </p:cBhvr>
                                      <p:to>
                                        <p:strVal val="visible"/>
                                      </p:to>
                                    </p:set>
                                    <p:anim calcmode="lin" valueType="num">
                                      <p:cBhvr additive="base">
                                        <p:cTn id="7"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3">
                                            <p:txEl>
                                              <p:pRg st="0" end="0"/>
                                            </p:txEl>
                                          </p:spTgt>
                                        </p:tgtEl>
                                        <p:attrNameLst>
                                          <p:attrName>ppt_y</p:attrName>
                                        </p:attrNameLst>
                                      </p:cBhvr>
                                      <p:tavLst>
                                        <p:tav tm="0">
                                          <p:val>
                                            <p:strVal val="0-#ppt_h/2"/>
                                          </p:val>
                                        </p:tav>
                                        <p:tav tm="100000">
                                          <p:val>
                                            <p:strVal val="#ppt_y"/>
                                          </p:val>
                                        </p:tav>
                                      </p:tavLst>
                                    </p:anim>
                                  </p:childTnLst>
                                </p:cTn>
                              </p:par>
                              <p:par>
                                <p:cTn id="9" presetID="42" presetClass="entr" presetSubtype="0" fill="hold" nodeType="withEffect">
                                  <p:stCondLst>
                                    <p:cond delay="25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anim calcmode="lin" valueType="num">
                                      <p:cBhvr>
                                        <p:cTn id="12" dur="500" fill="hold"/>
                                        <p:tgtEl>
                                          <p:spTgt spid="22"/>
                                        </p:tgtEl>
                                        <p:attrNameLst>
                                          <p:attrName>ppt_x</p:attrName>
                                        </p:attrNameLst>
                                      </p:cBhvr>
                                      <p:tavLst>
                                        <p:tav tm="0">
                                          <p:val>
                                            <p:strVal val="#ppt_x"/>
                                          </p:val>
                                        </p:tav>
                                        <p:tav tm="100000">
                                          <p:val>
                                            <p:strVal val="#ppt_x"/>
                                          </p:val>
                                        </p:tav>
                                      </p:tavLst>
                                    </p:anim>
                                    <p:anim calcmode="lin" valueType="num">
                                      <p:cBhvr>
                                        <p:cTn id="13" dur="500" fill="hold"/>
                                        <p:tgtEl>
                                          <p:spTgt spid="22"/>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6" presetClass="emph" presetSubtype="0" accel="20000" decel="80000" fill="hold" grpId="1" nodeType="withEffect">
                                  <p:stCondLst>
                                    <p:cond delay="500"/>
                                  </p:stCondLst>
                                  <p:childTnLst>
                                    <p:animScale>
                                      <p:cBhvr>
                                        <p:cTn id="18" dur="500" fill="hold"/>
                                        <p:tgtEl>
                                          <p:spTgt spid="7"/>
                                        </p:tgtEl>
                                      </p:cBhvr>
                                      <p:by x="150000" y="150000"/>
                                    </p:animScale>
                                  </p:childTnLst>
                                </p:cTn>
                              </p:par>
                              <p:par>
                                <p:cTn id="19" presetID="6" presetClass="emph" presetSubtype="0" accel="20000" decel="80000" fill="hold" grpId="2" nodeType="withEffect">
                                  <p:stCondLst>
                                    <p:cond delay="1750"/>
                                  </p:stCondLst>
                                  <p:childTnLst>
                                    <p:animScale>
                                      <p:cBhvr>
                                        <p:cTn id="20" dur="500" fill="hold"/>
                                        <p:tgtEl>
                                          <p:spTgt spid="7"/>
                                        </p:tgtEl>
                                      </p:cBhvr>
                                      <p:by x="66000" y="66000"/>
                                    </p:animScale>
                                  </p:childTnLst>
                                </p:cTn>
                              </p:par>
                              <p:par>
                                <p:cTn id="21" presetID="10" presetClass="entr" presetSubtype="0" fill="hold" grpId="0" nodeType="withEffect">
                                  <p:stCondLst>
                                    <p:cond delay="75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6" presetClass="emph" presetSubtype="0" accel="20000" decel="80000" fill="hold" grpId="1" nodeType="withEffect">
                                  <p:stCondLst>
                                    <p:cond delay="750"/>
                                  </p:stCondLst>
                                  <p:childTnLst>
                                    <p:animScale>
                                      <p:cBhvr>
                                        <p:cTn id="25" dur="1000" fill="hold"/>
                                        <p:tgtEl>
                                          <p:spTgt spid="8"/>
                                        </p:tgtEl>
                                      </p:cBhvr>
                                      <p:by x="150000" y="150000"/>
                                    </p:animScale>
                                  </p:childTnLst>
                                </p:cTn>
                              </p:par>
                              <p:par>
                                <p:cTn id="26" presetID="6" presetClass="emph" presetSubtype="0" accel="20000" decel="80000" fill="hold" grpId="2" nodeType="withEffect">
                                  <p:stCondLst>
                                    <p:cond delay="2000"/>
                                  </p:stCondLst>
                                  <p:childTnLst>
                                    <p:animScale>
                                      <p:cBhvr>
                                        <p:cTn id="27" dur="1000" fill="hold"/>
                                        <p:tgtEl>
                                          <p:spTgt spid="8"/>
                                        </p:tgtEl>
                                      </p:cBhvr>
                                      <p:by x="66000" y="66000"/>
                                    </p:animScale>
                                  </p:childTnLst>
                                </p:cTn>
                              </p:par>
                              <p:par>
                                <p:cTn id="28" presetID="10" presetClass="entr" presetSubtype="0" fill="hold" grpId="0" nodeType="withEffect">
                                  <p:stCondLst>
                                    <p:cond delay="100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6" presetClass="emph" presetSubtype="0" accel="20000" decel="80000" fill="hold" grpId="1" nodeType="withEffect">
                                  <p:stCondLst>
                                    <p:cond delay="1000"/>
                                  </p:stCondLst>
                                  <p:childTnLst>
                                    <p:animScale>
                                      <p:cBhvr>
                                        <p:cTn id="32" dur="500" fill="hold"/>
                                        <p:tgtEl>
                                          <p:spTgt spid="9"/>
                                        </p:tgtEl>
                                      </p:cBhvr>
                                      <p:by x="150000" y="150000"/>
                                    </p:animScale>
                                  </p:childTnLst>
                                </p:cTn>
                              </p:par>
                              <p:par>
                                <p:cTn id="33" presetID="6" presetClass="emph" presetSubtype="0" accel="20000" decel="80000" fill="hold" grpId="2" nodeType="withEffect">
                                  <p:stCondLst>
                                    <p:cond delay="2250"/>
                                  </p:stCondLst>
                                  <p:childTnLst>
                                    <p:animScale>
                                      <p:cBhvr>
                                        <p:cTn id="34" dur="500" fill="hold"/>
                                        <p:tgtEl>
                                          <p:spTgt spid="9"/>
                                        </p:tgtEl>
                                      </p:cBhvr>
                                      <p:by x="66000" y="66000"/>
                                    </p:animScale>
                                  </p:childTnLst>
                                </p:cTn>
                              </p:par>
                              <p:par>
                                <p:cTn id="35" presetID="2" presetClass="entr" presetSubtype="2" fill="hold" nodeType="withEffect">
                                  <p:stCondLst>
                                    <p:cond delay="225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1+#ppt_w/2"/>
                                          </p:val>
                                        </p:tav>
                                        <p:tav tm="100000">
                                          <p:val>
                                            <p:strVal val="#ppt_x"/>
                                          </p:val>
                                        </p:tav>
                                      </p:tavLst>
                                    </p:anim>
                                    <p:anim calcmode="lin" valueType="num">
                                      <p:cBhvr additive="base">
                                        <p:cTn id="38" dur="500" fill="hold"/>
                                        <p:tgtEl>
                                          <p:spTgt spid="2"/>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2250"/>
                                  </p:stCondLst>
                                  <p:childTnLst>
                                    <p:set>
                                      <p:cBhvr>
                                        <p:cTn id="40" dur="1" fill="hold">
                                          <p:stCondLst>
                                            <p:cond delay="0"/>
                                          </p:stCondLst>
                                        </p:cTn>
                                        <p:tgtEl>
                                          <p:spTgt spid="3"/>
                                        </p:tgtEl>
                                        <p:attrNameLst>
                                          <p:attrName>style.visibility</p:attrName>
                                        </p:attrNameLst>
                                      </p:cBhvr>
                                      <p:to>
                                        <p:strVal val="visible"/>
                                      </p:to>
                                    </p:set>
                                    <p:anim calcmode="lin" valueType="num">
                                      <p:cBhvr additive="base">
                                        <p:cTn id="41" dur="500" fill="hold"/>
                                        <p:tgtEl>
                                          <p:spTgt spid="3"/>
                                        </p:tgtEl>
                                        <p:attrNameLst>
                                          <p:attrName>ppt_x</p:attrName>
                                        </p:attrNameLst>
                                      </p:cBhvr>
                                      <p:tavLst>
                                        <p:tav tm="0">
                                          <p:val>
                                            <p:strVal val="0-#ppt_w/2"/>
                                          </p:val>
                                        </p:tav>
                                        <p:tav tm="100000">
                                          <p:val>
                                            <p:strVal val="#ppt_x"/>
                                          </p:val>
                                        </p:tav>
                                      </p:tavLst>
                                    </p:anim>
                                    <p:anim calcmode="lin" valueType="num">
                                      <p:cBhvr additive="base">
                                        <p:cTn id="42" dur="500" fill="hold"/>
                                        <p:tgtEl>
                                          <p:spTgt spid="3"/>
                                        </p:tgtEl>
                                        <p:attrNameLst>
                                          <p:attrName>ppt_y</p:attrName>
                                        </p:attrNameLst>
                                      </p:cBhvr>
                                      <p:tavLst>
                                        <p:tav tm="0">
                                          <p:val>
                                            <p:strVal val="#ppt_y"/>
                                          </p:val>
                                        </p:tav>
                                        <p:tav tm="100000">
                                          <p:val>
                                            <p:strVal val="#ppt_y"/>
                                          </p:val>
                                        </p:tav>
                                      </p:tavLst>
                                    </p:anim>
                                  </p:childTnLst>
                                </p:cTn>
                              </p:par>
                              <p:par>
                                <p:cTn id="43" presetID="53" presetClass="entr" presetSubtype="16" fill="hold" grpId="0" nodeType="withEffect">
                                  <p:stCondLst>
                                    <p:cond delay="2750"/>
                                  </p:stCondLst>
                                  <p:childTnLst>
                                    <p:set>
                                      <p:cBhvr>
                                        <p:cTn id="44" dur="1" fill="hold">
                                          <p:stCondLst>
                                            <p:cond delay="0"/>
                                          </p:stCondLst>
                                        </p:cTn>
                                        <p:tgtEl>
                                          <p:spTgt spid="16"/>
                                        </p:tgtEl>
                                        <p:attrNameLst>
                                          <p:attrName>style.visibility</p:attrName>
                                        </p:attrNameLst>
                                      </p:cBhvr>
                                      <p:to>
                                        <p:strVal val="visible"/>
                                      </p:to>
                                    </p:set>
                                    <p:anim calcmode="lin" valueType="num">
                                      <p:cBhvr>
                                        <p:cTn id="45" dur="750" fill="hold"/>
                                        <p:tgtEl>
                                          <p:spTgt spid="16"/>
                                        </p:tgtEl>
                                        <p:attrNameLst>
                                          <p:attrName>ppt_w</p:attrName>
                                        </p:attrNameLst>
                                      </p:cBhvr>
                                      <p:tavLst>
                                        <p:tav tm="0">
                                          <p:val>
                                            <p:fltVal val="0"/>
                                          </p:val>
                                        </p:tav>
                                        <p:tav tm="100000">
                                          <p:val>
                                            <p:strVal val="#ppt_w"/>
                                          </p:val>
                                        </p:tav>
                                      </p:tavLst>
                                    </p:anim>
                                    <p:anim calcmode="lin" valueType="num">
                                      <p:cBhvr>
                                        <p:cTn id="46" dur="750" fill="hold"/>
                                        <p:tgtEl>
                                          <p:spTgt spid="16"/>
                                        </p:tgtEl>
                                        <p:attrNameLst>
                                          <p:attrName>ppt_h</p:attrName>
                                        </p:attrNameLst>
                                      </p:cBhvr>
                                      <p:tavLst>
                                        <p:tav tm="0">
                                          <p:val>
                                            <p:fltVal val="0"/>
                                          </p:val>
                                        </p:tav>
                                        <p:tav tm="100000">
                                          <p:val>
                                            <p:strVal val="#ppt_h"/>
                                          </p:val>
                                        </p:tav>
                                      </p:tavLst>
                                    </p:anim>
                                    <p:animEffect transition="in" filter="fade">
                                      <p:cBhvr>
                                        <p:cTn id="47" dur="750"/>
                                        <p:tgtEl>
                                          <p:spTgt spid="16"/>
                                        </p:tgtEl>
                                      </p:cBhvr>
                                    </p:animEffect>
                                  </p:childTnLst>
                                </p:cTn>
                              </p:par>
                              <p:par>
                                <p:cTn id="48" presetID="53" presetClass="entr" presetSubtype="16" fill="hold" grpId="0" nodeType="withEffect">
                                  <p:stCondLst>
                                    <p:cond delay="3200"/>
                                  </p:stCondLst>
                                  <p:childTnLst>
                                    <p:set>
                                      <p:cBhvr>
                                        <p:cTn id="49" dur="1" fill="hold">
                                          <p:stCondLst>
                                            <p:cond delay="0"/>
                                          </p:stCondLst>
                                        </p:cTn>
                                        <p:tgtEl>
                                          <p:spTgt spid="17"/>
                                        </p:tgtEl>
                                        <p:attrNameLst>
                                          <p:attrName>style.visibility</p:attrName>
                                        </p:attrNameLst>
                                      </p:cBhvr>
                                      <p:to>
                                        <p:strVal val="visible"/>
                                      </p:to>
                                    </p:set>
                                    <p:anim calcmode="lin" valueType="num">
                                      <p:cBhvr>
                                        <p:cTn id="50" dur="750" fill="hold"/>
                                        <p:tgtEl>
                                          <p:spTgt spid="17"/>
                                        </p:tgtEl>
                                        <p:attrNameLst>
                                          <p:attrName>ppt_w</p:attrName>
                                        </p:attrNameLst>
                                      </p:cBhvr>
                                      <p:tavLst>
                                        <p:tav tm="0">
                                          <p:val>
                                            <p:fltVal val="0"/>
                                          </p:val>
                                        </p:tav>
                                        <p:tav tm="100000">
                                          <p:val>
                                            <p:strVal val="#ppt_w"/>
                                          </p:val>
                                        </p:tav>
                                      </p:tavLst>
                                    </p:anim>
                                    <p:anim calcmode="lin" valueType="num">
                                      <p:cBhvr>
                                        <p:cTn id="51" dur="750" fill="hold"/>
                                        <p:tgtEl>
                                          <p:spTgt spid="17"/>
                                        </p:tgtEl>
                                        <p:attrNameLst>
                                          <p:attrName>ppt_h</p:attrName>
                                        </p:attrNameLst>
                                      </p:cBhvr>
                                      <p:tavLst>
                                        <p:tav tm="0">
                                          <p:val>
                                            <p:fltVal val="0"/>
                                          </p:val>
                                        </p:tav>
                                        <p:tav tm="100000">
                                          <p:val>
                                            <p:strVal val="#ppt_h"/>
                                          </p:val>
                                        </p:tav>
                                      </p:tavLst>
                                    </p:anim>
                                    <p:animEffect transition="in" filter="fade">
                                      <p:cBhvr>
                                        <p:cTn id="52" dur="750"/>
                                        <p:tgtEl>
                                          <p:spTgt spid="17"/>
                                        </p:tgtEl>
                                      </p:cBhvr>
                                    </p:animEffect>
                                  </p:childTnLst>
                                </p:cTn>
                              </p:par>
                              <p:par>
                                <p:cTn id="53" presetID="53" presetClass="entr" presetSubtype="16" fill="hold" grpId="0" nodeType="withEffect">
                                  <p:stCondLst>
                                    <p:cond delay="3600"/>
                                  </p:stCondLst>
                                  <p:childTnLst>
                                    <p:set>
                                      <p:cBhvr>
                                        <p:cTn id="54" dur="1" fill="hold">
                                          <p:stCondLst>
                                            <p:cond delay="0"/>
                                          </p:stCondLst>
                                        </p:cTn>
                                        <p:tgtEl>
                                          <p:spTgt spid="18"/>
                                        </p:tgtEl>
                                        <p:attrNameLst>
                                          <p:attrName>style.visibility</p:attrName>
                                        </p:attrNameLst>
                                      </p:cBhvr>
                                      <p:to>
                                        <p:strVal val="visible"/>
                                      </p:to>
                                    </p:set>
                                    <p:anim calcmode="lin" valueType="num">
                                      <p:cBhvr>
                                        <p:cTn id="55" dur="750" fill="hold"/>
                                        <p:tgtEl>
                                          <p:spTgt spid="18"/>
                                        </p:tgtEl>
                                        <p:attrNameLst>
                                          <p:attrName>ppt_w</p:attrName>
                                        </p:attrNameLst>
                                      </p:cBhvr>
                                      <p:tavLst>
                                        <p:tav tm="0">
                                          <p:val>
                                            <p:fltVal val="0"/>
                                          </p:val>
                                        </p:tav>
                                        <p:tav tm="100000">
                                          <p:val>
                                            <p:strVal val="#ppt_w"/>
                                          </p:val>
                                        </p:tav>
                                      </p:tavLst>
                                    </p:anim>
                                    <p:anim calcmode="lin" valueType="num">
                                      <p:cBhvr>
                                        <p:cTn id="56" dur="750" fill="hold"/>
                                        <p:tgtEl>
                                          <p:spTgt spid="18"/>
                                        </p:tgtEl>
                                        <p:attrNameLst>
                                          <p:attrName>ppt_h</p:attrName>
                                        </p:attrNameLst>
                                      </p:cBhvr>
                                      <p:tavLst>
                                        <p:tav tm="0">
                                          <p:val>
                                            <p:fltVal val="0"/>
                                          </p:val>
                                        </p:tav>
                                        <p:tav tm="100000">
                                          <p:val>
                                            <p:strVal val="#ppt_h"/>
                                          </p:val>
                                        </p:tav>
                                      </p:tavLst>
                                    </p:anim>
                                    <p:animEffect transition="in" filter="fade">
                                      <p:cBhvr>
                                        <p:cTn id="57" dur="750"/>
                                        <p:tgtEl>
                                          <p:spTgt spid="18"/>
                                        </p:tgtEl>
                                      </p:cBhvr>
                                    </p:animEffect>
                                  </p:childTnLst>
                                </p:cTn>
                              </p:par>
                              <p:par>
                                <p:cTn id="58" presetID="53" presetClass="entr" presetSubtype="16" fill="hold" grpId="0" nodeType="withEffect">
                                  <p:stCondLst>
                                    <p:cond delay="4000"/>
                                  </p:stCondLst>
                                  <p:childTnLst>
                                    <p:set>
                                      <p:cBhvr>
                                        <p:cTn id="59" dur="1" fill="hold">
                                          <p:stCondLst>
                                            <p:cond delay="0"/>
                                          </p:stCondLst>
                                        </p:cTn>
                                        <p:tgtEl>
                                          <p:spTgt spid="19"/>
                                        </p:tgtEl>
                                        <p:attrNameLst>
                                          <p:attrName>style.visibility</p:attrName>
                                        </p:attrNameLst>
                                      </p:cBhvr>
                                      <p:to>
                                        <p:strVal val="visible"/>
                                      </p:to>
                                    </p:set>
                                    <p:anim calcmode="lin" valueType="num">
                                      <p:cBhvr>
                                        <p:cTn id="60" dur="750" fill="hold"/>
                                        <p:tgtEl>
                                          <p:spTgt spid="19"/>
                                        </p:tgtEl>
                                        <p:attrNameLst>
                                          <p:attrName>ppt_w</p:attrName>
                                        </p:attrNameLst>
                                      </p:cBhvr>
                                      <p:tavLst>
                                        <p:tav tm="0">
                                          <p:val>
                                            <p:fltVal val="0"/>
                                          </p:val>
                                        </p:tav>
                                        <p:tav tm="100000">
                                          <p:val>
                                            <p:strVal val="#ppt_w"/>
                                          </p:val>
                                        </p:tav>
                                      </p:tavLst>
                                    </p:anim>
                                    <p:anim calcmode="lin" valueType="num">
                                      <p:cBhvr>
                                        <p:cTn id="61" dur="750" fill="hold"/>
                                        <p:tgtEl>
                                          <p:spTgt spid="19"/>
                                        </p:tgtEl>
                                        <p:attrNameLst>
                                          <p:attrName>ppt_h</p:attrName>
                                        </p:attrNameLst>
                                      </p:cBhvr>
                                      <p:tavLst>
                                        <p:tav tm="0">
                                          <p:val>
                                            <p:fltVal val="0"/>
                                          </p:val>
                                        </p:tav>
                                        <p:tav tm="100000">
                                          <p:val>
                                            <p:strVal val="#ppt_h"/>
                                          </p:val>
                                        </p:tav>
                                      </p:tavLst>
                                    </p:anim>
                                    <p:animEffect transition="in" filter="fade">
                                      <p:cBhvr>
                                        <p:cTn id="62"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7" grpId="1" bldLvl="0" animBg="1"/>
      <p:bldP spid="7" grpId="2" bldLvl="0" animBg="1"/>
      <p:bldP spid="8" grpId="0" bldLvl="0" animBg="1"/>
      <p:bldP spid="8" grpId="1" bldLvl="0" animBg="1"/>
      <p:bldP spid="8" grpId="2" bldLvl="0" animBg="1"/>
      <p:bldP spid="9" grpId="0" bldLvl="0" animBg="1"/>
      <p:bldP spid="9" grpId="1" bldLvl="0" animBg="1"/>
      <p:bldP spid="9" grpId="2" bldLvl="0" animBg="1"/>
      <p:bldP spid="16" grpId="0"/>
      <p:bldP spid="17" grpId="0"/>
      <p:bldP spid="18" grpId="0"/>
      <p:bldP spid="19" grpId="0"/>
      <p:bldP spid="23" grpId="0" uiExpand="1" build="p"/>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731</Words>
  <Application>Kingsoft Office WPP</Application>
  <PresentationFormat>宽屏</PresentationFormat>
  <Paragraphs>103</Paragraphs>
  <Slides>13</Slides>
  <Notes>0</Notes>
  <HiddenSlides>0</HiddenSlides>
  <MMClips>1</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13</vt:i4>
      </vt:variant>
    </vt:vector>
  </HeadingPairs>
  <TitlesOfParts>
    <vt:vector size="15" baseType="lpstr">
      <vt:lpstr>Office 主题</vt:lpstr>
      <vt:lpstr>Paint.Picture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wangqian</dc:creator>
  <cp:lastModifiedBy>su</cp:lastModifiedBy>
  <cp:revision>93</cp:revision>
  <dcterms:created xsi:type="dcterms:W3CDTF">2017-05-11T04:52:22Z</dcterms:created>
  <dcterms:modified xsi:type="dcterms:W3CDTF">2017-05-11T04:52:22Z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2052-10.1.0.5672</vt:lpwstr>
  </property>
</Properties>
</file>